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0" r:id="rId43"/>
    <p:sldId id="30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DC3C8F1-260D-428F-99A4-73AF86FA1DEC}"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31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6C4EC0-CB02-47DB-A97F-FD9B312CBCD5}" type="datetimeFigureOut">
              <a:rPr lang="en-IN" smtClean="0"/>
              <a:t>23-04-2024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C3C8F1-260D-428F-99A4-73AF86FA1DEC}" type="slidenum">
              <a:rPr lang="en-IN" smtClean="0"/>
              <a:t>‹#›</a:t>
            </a:fld>
            <a:endParaRPr lang="en-IN"/>
          </a:p>
        </p:txBody>
      </p:sp>
    </p:spTree>
    <p:extLst>
      <p:ext uri="{BB962C8B-B14F-4D97-AF65-F5344CB8AC3E}">
        <p14:creationId xmlns:p14="http://schemas.microsoft.com/office/powerpoint/2010/main" val="21577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286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85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spTree>
    <p:extLst>
      <p:ext uri="{BB962C8B-B14F-4D97-AF65-F5344CB8AC3E}">
        <p14:creationId xmlns:p14="http://schemas.microsoft.com/office/powerpoint/2010/main" val="23382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31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3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856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65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spTree>
    <p:extLst>
      <p:ext uri="{BB962C8B-B14F-4D97-AF65-F5344CB8AC3E}">
        <p14:creationId xmlns:p14="http://schemas.microsoft.com/office/powerpoint/2010/main" val="351447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6C4EC0-CB02-47DB-A97F-FD9B312CBCD5}" type="datetimeFigureOut">
              <a:rPr lang="en-IN" smtClean="0"/>
              <a:t>23-04-2024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C3C8F1-260D-428F-99A4-73AF86FA1DEC}"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56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6C4EC0-CB02-47DB-A97F-FD9B312CBCD5}" type="datetimeFigureOut">
              <a:rPr lang="en-IN" smtClean="0"/>
              <a:t>23-04-2024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C3C8F1-260D-428F-99A4-73AF86FA1DEC}" type="slidenum">
              <a:rPr lang="en-IN" smtClean="0"/>
              <a:t>‹#›</a:t>
            </a:fld>
            <a:endParaRPr lang="en-IN"/>
          </a:p>
        </p:txBody>
      </p:sp>
    </p:spTree>
    <p:extLst>
      <p:ext uri="{BB962C8B-B14F-4D97-AF65-F5344CB8AC3E}">
        <p14:creationId xmlns:p14="http://schemas.microsoft.com/office/powerpoint/2010/main" val="49325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6C4EC0-CB02-47DB-A97F-FD9B312CBCD5}" type="datetimeFigureOut">
              <a:rPr lang="en-IN" smtClean="0"/>
              <a:t>23-04-2024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DC3C8F1-260D-428F-99A4-73AF86FA1DEC}"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6C4EC0-CB02-47DB-A97F-FD9B312CBCD5}" type="datetimeFigureOut">
              <a:rPr lang="en-IN" smtClean="0"/>
              <a:t>23-04-2024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DC3C8F1-260D-428F-99A4-73AF86FA1DE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49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C4EC0-CB02-47DB-A97F-FD9B312CBCD5}" type="datetimeFigureOut">
              <a:rPr lang="en-IN" smtClean="0"/>
              <a:t>23-04-2024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DC3C8F1-260D-428F-99A4-73AF86FA1DEC}" type="slidenum">
              <a:rPr lang="en-IN" smtClean="0"/>
              <a:t>‹#›</a:t>
            </a:fld>
            <a:endParaRPr lang="en-IN"/>
          </a:p>
        </p:txBody>
      </p:sp>
    </p:spTree>
    <p:extLst>
      <p:ext uri="{BB962C8B-B14F-4D97-AF65-F5344CB8AC3E}">
        <p14:creationId xmlns:p14="http://schemas.microsoft.com/office/powerpoint/2010/main" val="55250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6C4EC0-CB02-47DB-A97F-FD9B312CBCD5}" type="datetimeFigureOut">
              <a:rPr lang="en-IN" smtClean="0"/>
              <a:t>23-04-2024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C3C8F1-260D-428F-99A4-73AF86FA1DEC}"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87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6C4EC0-CB02-47DB-A97F-FD9B312CBCD5}" type="datetimeFigureOut">
              <a:rPr lang="en-IN" smtClean="0"/>
              <a:t>23-04-2024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C3C8F1-260D-428F-99A4-73AF86FA1DEC}" type="slidenum">
              <a:rPr lang="en-IN" smtClean="0"/>
              <a:t>‹#›</a:t>
            </a:fld>
            <a:endParaRPr lang="en-IN"/>
          </a:p>
        </p:txBody>
      </p:sp>
    </p:spTree>
    <p:extLst>
      <p:ext uri="{BB962C8B-B14F-4D97-AF65-F5344CB8AC3E}">
        <p14:creationId xmlns:p14="http://schemas.microsoft.com/office/powerpoint/2010/main" val="192617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6C4EC0-CB02-47DB-A97F-FD9B312CBCD5}" type="datetimeFigureOut">
              <a:rPr lang="en-IN" smtClean="0"/>
              <a:t>23-04-2024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C3C8F1-260D-428F-99A4-73AF86FA1DEC}" type="slidenum">
              <a:rPr lang="en-IN" smtClean="0"/>
              <a:t>‹#›</a:t>
            </a:fld>
            <a:endParaRPr lang="en-IN"/>
          </a:p>
        </p:txBody>
      </p:sp>
    </p:spTree>
    <p:extLst>
      <p:ext uri="{BB962C8B-B14F-4D97-AF65-F5344CB8AC3E}">
        <p14:creationId xmlns:p14="http://schemas.microsoft.com/office/powerpoint/2010/main" val="1591806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smtClean="0">
                <a:latin typeface="AardvarkBold" panose="020B0800000000000000" pitchFamily="34" charset="0"/>
              </a:rPr>
              <a:t>UNDERSTAND &amp; TROUBLESHOOT</a:t>
            </a:r>
            <a:endParaRPr lang="en-IN" sz="4400" dirty="0">
              <a:latin typeface="AardvarkBold" panose="020B0800000000000000" pitchFamily="34" charset="0"/>
            </a:endParaRPr>
          </a:p>
        </p:txBody>
      </p:sp>
      <p:sp>
        <p:nvSpPr>
          <p:cNvPr id="3" name="Subtitle 2"/>
          <p:cNvSpPr>
            <a:spLocks noGrp="1"/>
          </p:cNvSpPr>
          <p:nvPr>
            <p:ph type="subTitle" idx="1"/>
          </p:nvPr>
        </p:nvSpPr>
        <p:spPr/>
        <p:txBody>
          <a:bodyPr>
            <a:normAutofit/>
          </a:bodyPr>
          <a:lstStyle/>
          <a:p>
            <a:r>
              <a:rPr lang="en-GB" sz="3200" dirty="0" smtClean="0">
                <a:latin typeface="Adobe Garamond Pro Bold" panose="02020702060506020403" pitchFamily="18" charset="0"/>
              </a:rPr>
              <a:t>Understand Office Network, Equipment and Ther</a:t>
            </a:r>
            <a:r>
              <a:rPr lang="en-GB" sz="3200" dirty="0">
                <a:latin typeface="Adobe Garamond Pro Bold" panose="02020702060506020403" pitchFamily="18" charset="0"/>
              </a:rPr>
              <a:t>e</a:t>
            </a:r>
            <a:r>
              <a:rPr lang="en-GB" sz="3200" dirty="0" smtClean="0">
                <a:latin typeface="Adobe Garamond Pro Bold" panose="02020702060506020403" pitchFamily="18" charset="0"/>
              </a:rPr>
              <a:t> Troubleshoot</a:t>
            </a:r>
            <a:endParaRPr lang="en-IN" sz="3200" dirty="0">
              <a:latin typeface="Adobe Garamond Pro Bold" panose="02020702060506020403" pitchFamily="18" charset="0"/>
            </a:endParaRPr>
          </a:p>
        </p:txBody>
      </p:sp>
      <p:sp>
        <p:nvSpPr>
          <p:cNvPr id="4" name="TextBox 3"/>
          <p:cNvSpPr txBox="1"/>
          <p:nvPr/>
        </p:nvSpPr>
        <p:spPr>
          <a:xfrm>
            <a:off x="8908869" y="5930537"/>
            <a:ext cx="3056708" cy="646331"/>
          </a:xfrm>
          <a:prstGeom prst="rect">
            <a:avLst/>
          </a:prstGeom>
          <a:noFill/>
        </p:spPr>
        <p:txBody>
          <a:bodyPr wrap="square" rtlCol="0">
            <a:spAutoFit/>
          </a:bodyPr>
          <a:lstStyle/>
          <a:p>
            <a:r>
              <a:rPr lang="en-GB" b="1" dirty="0" smtClean="0">
                <a:latin typeface="Adobe Garamond Pro Bold" panose="02020702060506020403" pitchFamily="18" charset="0"/>
              </a:rPr>
              <a:t>By Naveen Mittal </a:t>
            </a:r>
          </a:p>
          <a:p>
            <a:pPr algn="r"/>
            <a:r>
              <a:rPr lang="en-GB" b="1" dirty="0" smtClean="0">
                <a:latin typeface="Adobe Garamond Pro Bold" panose="02020702060506020403" pitchFamily="18" charset="0"/>
              </a:rPr>
              <a:t>9837232876</a:t>
            </a:r>
            <a:endParaRPr lang="en-IN" b="1" dirty="0">
              <a:latin typeface="Adobe Garamond Pro Bold" panose="02020702060506020403" pitchFamily="18" charset="0"/>
            </a:endParaRPr>
          </a:p>
        </p:txBody>
      </p:sp>
    </p:spTree>
    <p:extLst>
      <p:ext uri="{BB962C8B-B14F-4D97-AF65-F5344CB8AC3E}">
        <p14:creationId xmlns:p14="http://schemas.microsoft.com/office/powerpoint/2010/main" val="607831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a:latin typeface="Arial Narrow" panose="020B0606020202030204" pitchFamily="34" charset="0"/>
              </a:rPr>
              <a:t>NETWORKING </a:t>
            </a:r>
            <a:r>
              <a:rPr lang="en-IN" b="1" u="sng" dirty="0">
                <a:latin typeface="Arial Narrow" panose="020B0606020202030204" pitchFamily="34" charset="0"/>
              </a:rPr>
              <a:t/>
            </a:r>
            <a:br>
              <a:rPr lang="en-IN" b="1" u="sng" dirty="0">
                <a:latin typeface="Arial Narrow" panose="020B0606020202030204" pitchFamily="34" charset="0"/>
              </a:rPr>
            </a:br>
            <a:r>
              <a:rPr lang="en-IN" b="1" u="sng" dirty="0" smtClean="0">
                <a:latin typeface="Arial Narrow" panose="020B0606020202030204" pitchFamily="34" charset="0"/>
              </a:rPr>
              <a:t>LAN </a:t>
            </a:r>
            <a:r>
              <a:rPr lang="en-IN" b="1" u="sng" dirty="0">
                <a:latin typeface="Arial Narrow" panose="020B0606020202030204" pitchFamily="34" charset="0"/>
              </a:rPr>
              <a:t>CABLE AND CONNECTORS</a:t>
            </a:r>
            <a:endParaRPr lang="en-IN" dirty="0">
              <a:latin typeface="Arial Narrow" panose="020B0606020202030204" pitchFamily="34" charset="0"/>
            </a:endParaRPr>
          </a:p>
        </p:txBody>
      </p:sp>
      <p:sp>
        <p:nvSpPr>
          <p:cNvPr id="3" name="Content Placeholder 2"/>
          <p:cNvSpPr>
            <a:spLocks noGrp="1"/>
          </p:cNvSpPr>
          <p:nvPr>
            <p:ph idx="1"/>
          </p:nvPr>
        </p:nvSpPr>
        <p:spPr/>
        <p:txBody>
          <a:bodyPr>
            <a:normAutofit fontScale="92500" lnSpcReduction="20000"/>
          </a:bodyPr>
          <a:lstStyle/>
          <a:p>
            <a:pPr algn="just"/>
            <a:r>
              <a:rPr lang="en-IN" dirty="0">
                <a:latin typeface="Arial Narrow" panose="020B0606020202030204" pitchFamily="34" charset="0"/>
              </a:rPr>
              <a:t>1. </a:t>
            </a:r>
            <a:r>
              <a:rPr lang="en-IN" b="1" dirty="0">
                <a:latin typeface="Arial Narrow" panose="020B0606020202030204" pitchFamily="34" charset="0"/>
              </a:rPr>
              <a:t>Coaxial Cable:</a:t>
            </a:r>
            <a:r>
              <a:rPr lang="en-IN" dirty="0">
                <a:latin typeface="Arial Narrow" panose="020B0606020202030204" pitchFamily="34" charset="0"/>
              </a:rPr>
              <a:t> It is a cable consisting of inner conductors surrounded by a concentric conducting shield, with two separate dielectrics. many of these cables are also covered with a protective outer jacket. These are mainly used for carrying high-frequency electric signals.</a:t>
            </a:r>
          </a:p>
          <a:p>
            <a:pPr algn="just"/>
            <a:r>
              <a:rPr lang="en-IN" dirty="0">
                <a:latin typeface="Arial Narrow" panose="020B0606020202030204" pitchFamily="34" charset="0"/>
              </a:rPr>
              <a:t>2. </a:t>
            </a:r>
            <a:r>
              <a:rPr lang="en-IN" b="1" dirty="0">
                <a:latin typeface="Arial Narrow" panose="020B0606020202030204" pitchFamily="34" charset="0"/>
              </a:rPr>
              <a:t>Twisted-pair Cables:</a:t>
            </a:r>
            <a:r>
              <a:rPr lang="en-IN" dirty="0">
                <a:latin typeface="Arial Narrow" panose="020B0606020202030204" pitchFamily="34" charset="0"/>
              </a:rPr>
              <a:t> these are a type of wires used in communication in which two conductors of a single circuit are twisted together to improving electromagnetic compatibility.</a:t>
            </a:r>
          </a:p>
          <a:p>
            <a:pPr algn="just"/>
            <a:r>
              <a:rPr lang="en-IN" dirty="0">
                <a:latin typeface="Arial Narrow" panose="020B0606020202030204" pitchFamily="34" charset="0"/>
              </a:rPr>
              <a:t>3. </a:t>
            </a:r>
            <a:r>
              <a:rPr lang="en-IN" b="1" dirty="0" err="1">
                <a:latin typeface="Arial Narrow" panose="020B0606020202030204" pitchFamily="34" charset="0"/>
              </a:rPr>
              <a:t>Fiber</a:t>
            </a:r>
            <a:r>
              <a:rPr lang="en-IN" b="1" dirty="0">
                <a:latin typeface="Arial Narrow" panose="020B0606020202030204" pitchFamily="34" charset="0"/>
              </a:rPr>
              <a:t>-optics cable:</a:t>
            </a:r>
            <a:r>
              <a:rPr lang="en-IN" dirty="0">
                <a:latin typeface="Arial Narrow" panose="020B0606020202030204" pitchFamily="34" charset="0"/>
              </a:rPr>
              <a:t> this cable is also known as optical-</a:t>
            </a:r>
            <a:r>
              <a:rPr lang="en-IN" dirty="0" err="1">
                <a:latin typeface="Arial Narrow" panose="020B0606020202030204" pitchFamily="34" charset="0"/>
              </a:rPr>
              <a:t>fiber</a:t>
            </a:r>
            <a:r>
              <a:rPr lang="en-IN" dirty="0">
                <a:latin typeface="Arial Narrow" panose="020B0606020202030204" pitchFamily="34" charset="0"/>
              </a:rPr>
              <a:t> cable, it is an assembly similar to a electrical cable but it contains one or more optical </a:t>
            </a:r>
            <a:r>
              <a:rPr lang="en-IN" dirty="0" err="1">
                <a:latin typeface="Arial Narrow" panose="020B0606020202030204" pitchFamily="34" charset="0"/>
              </a:rPr>
              <a:t>fibers</a:t>
            </a:r>
            <a:r>
              <a:rPr lang="en-IN" dirty="0">
                <a:latin typeface="Arial Narrow" panose="020B0606020202030204" pitchFamily="34" charset="0"/>
              </a:rPr>
              <a:t> that are used to carry light. These cables are used for long-distance and high-performance data networking.</a:t>
            </a:r>
          </a:p>
          <a:p>
            <a:pPr algn="just"/>
            <a:endParaRPr lang="en-IN" dirty="0"/>
          </a:p>
        </p:txBody>
      </p:sp>
    </p:spTree>
    <p:extLst>
      <p:ext uri="{BB962C8B-B14F-4D97-AF65-F5344CB8AC3E}">
        <p14:creationId xmlns:p14="http://schemas.microsoft.com/office/powerpoint/2010/main" val="2776887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a:latin typeface="Arial Narrow" panose="020B0606020202030204" pitchFamily="34" charset="0"/>
              </a:rPr>
              <a:t>RJ45 </a:t>
            </a:r>
            <a:r>
              <a:rPr lang="en-IN" b="1" u="sng" dirty="0" smtClean="0">
                <a:latin typeface="Arial Narrow" panose="020B0606020202030204" pitchFamily="34" charset="0"/>
              </a:rPr>
              <a:t>CONNECTOR</a:t>
            </a:r>
            <a:endParaRPr lang="en-IN" dirty="0">
              <a:latin typeface="Arial Narrow" panose="020B0606020202030204" pitchFamily="34" charset="0"/>
            </a:endParaRPr>
          </a:p>
        </p:txBody>
      </p:sp>
      <p:pic>
        <p:nvPicPr>
          <p:cNvPr id="4" name="Content Placeholder 3" descr="RJ 45 pin diagra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063" y="2481943"/>
            <a:ext cx="7367451" cy="3775166"/>
          </a:xfrm>
          <a:prstGeom prst="rect">
            <a:avLst/>
          </a:prstGeom>
          <a:noFill/>
          <a:ln>
            <a:noFill/>
          </a:ln>
        </p:spPr>
      </p:pic>
    </p:spTree>
    <p:extLst>
      <p:ext uri="{BB962C8B-B14F-4D97-AF65-F5344CB8AC3E}">
        <p14:creationId xmlns:p14="http://schemas.microsoft.com/office/powerpoint/2010/main" val="488714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399" y="1077926"/>
            <a:ext cx="9510197" cy="1234199"/>
          </a:xfrm>
        </p:spPr>
        <p:txBody>
          <a:bodyPr anchor="ctr"/>
          <a:lstStyle/>
          <a:p>
            <a:pPr algn="ctr"/>
            <a:r>
              <a:rPr lang="en-IN" b="1" u="sng" dirty="0">
                <a:solidFill>
                  <a:schemeClr val="tx1">
                    <a:lumMod val="95000"/>
                    <a:lumOff val="5000"/>
                  </a:schemeClr>
                </a:solidFill>
                <a:latin typeface="Arial Narrow" panose="020B0606020202030204" pitchFamily="34" charset="0"/>
              </a:rPr>
              <a:t>RJ45 CABLE PIN OUT COLOR CODE T568A</a:t>
            </a:r>
            <a:endParaRPr lang="en-IN" dirty="0">
              <a:solidFill>
                <a:schemeClr val="tx1">
                  <a:lumMod val="95000"/>
                  <a:lumOff val="5000"/>
                </a:schemeClr>
              </a:solidFill>
              <a:latin typeface="Arial Narrow" panose="020B0606020202030204" pitchFamily="34" charset="0"/>
            </a:endParaRP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225785103"/>
              </p:ext>
            </p:extLst>
          </p:nvPr>
        </p:nvGraphicFramePr>
        <p:xfrm>
          <a:off x="1295398" y="2599513"/>
          <a:ext cx="6137368" cy="3566152"/>
        </p:xfrm>
        <a:graphic>
          <a:graphicData uri="http://schemas.openxmlformats.org/drawingml/2006/table">
            <a:tbl>
              <a:tblPr firstRow="1" firstCol="1" bandRow="1">
                <a:tableStyleId>{5C22544A-7EE6-4342-B048-85BDC9FD1C3A}</a:tableStyleId>
              </a:tblPr>
              <a:tblGrid>
                <a:gridCol w="1534342">
                  <a:extLst>
                    <a:ext uri="{9D8B030D-6E8A-4147-A177-3AD203B41FA5}">
                      <a16:colId xmlns:a16="http://schemas.microsoft.com/office/drawing/2014/main" val="2867834642"/>
                    </a:ext>
                  </a:extLst>
                </a:gridCol>
                <a:gridCol w="1534342">
                  <a:extLst>
                    <a:ext uri="{9D8B030D-6E8A-4147-A177-3AD203B41FA5}">
                      <a16:colId xmlns:a16="http://schemas.microsoft.com/office/drawing/2014/main" val="482395283"/>
                    </a:ext>
                  </a:extLst>
                </a:gridCol>
                <a:gridCol w="1534342">
                  <a:extLst>
                    <a:ext uri="{9D8B030D-6E8A-4147-A177-3AD203B41FA5}">
                      <a16:colId xmlns:a16="http://schemas.microsoft.com/office/drawing/2014/main" val="1443877871"/>
                    </a:ext>
                  </a:extLst>
                </a:gridCol>
                <a:gridCol w="1534342">
                  <a:extLst>
                    <a:ext uri="{9D8B030D-6E8A-4147-A177-3AD203B41FA5}">
                      <a16:colId xmlns:a16="http://schemas.microsoft.com/office/drawing/2014/main" val="2739420862"/>
                    </a:ext>
                  </a:extLst>
                </a:gridCol>
              </a:tblGrid>
              <a:tr h="334912">
                <a:tc>
                  <a:txBody>
                    <a:bodyPr/>
                    <a:lstStyle/>
                    <a:p>
                      <a:pPr algn="ctr">
                        <a:lnSpc>
                          <a:spcPct val="107000"/>
                        </a:lnSpc>
                        <a:spcAft>
                          <a:spcPts val="0"/>
                        </a:spcAft>
                      </a:pPr>
                      <a:r>
                        <a:rPr lang="en-IN" sz="900" dirty="0">
                          <a:effectLst/>
                          <a:latin typeface="Arial Narrow" panose="020B0606020202030204" pitchFamily="34" charset="0"/>
                        </a:rPr>
                        <a:t>Pin</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722" marR="18722" marT="46806" marB="46806" anchor="b"/>
                </a:tc>
                <a:tc>
                  <a:txBody>
                    <a:bodyPr/>
                    <a:lstStyle/>
                    <a:p>
                      <a:pPr algn="ctr">
                        <a:lnSpc>
                          <a:spcPct val="107000"/>
                        </a:lnSpc>
                        <a:spcAft>
                          <a:spcPts val="0"/>
                        </a:spcAft>
                      </a:pPr>
                      <a:r>
                        <a:rPr lang="en-IN" sz="900">
                          <a:effectLst/>
                          <a:latin typeface="Arial Narrow" panose="020B0606020202030204" pitchFamily="34" charset="0"/>
                        </a:rPr>
                        <a:t>Wire Color</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46806" marB="46806" anchor="b"/>
                </a:tc>
                <a:tc>
                  <a:txBody>
                    <a:bodyPr/>
                    <a:lstStyle/>
                    <a:p>
                      <a:pPr algn="ctr">
                        <a:lnSpc>
                          <a:spcPct val="107000"/>
                        </a:lnSpc>
                        <a:spcAft>
                          <a:spcPts val="0"/>
                        </a:spcAft>
                      </a:pPr>
                      <a:r>
                        <a:rPr lang="en-IN" sz="900">
                          <a:effectLst/>
                          <a:latin typeface="Arial Narrow" panose="020B0606020202030204" pitchFamily="34" charset="0"/>
                        </a:rPr>
                        <a:t>Signal</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46806" marB="46806" anchor="b"/>
                </a:tc>
                <a:tc>
                  <a:txBody>
                    <a:bodyPr/>
                    <a:lstStyle/>
                    <a:p>
                      <a:pPr algn="ctr">
                        <a:lnSpc>
                          <a:spcPct val="107000"/>
                        </a:lnSpc>
                        <a:spcAft>
                          <a:spcPts val="0"/>
                        </a:spcAft>
                      </a:pPr>
                      <a:r>
                        <a:rPr lang="en-IN" sz="900">
                          <a:effectLst/>
                          <a:latin typeface="Arial Narrow" panose="020B0606020202030204" pitchFamily="34" charset="0"/>
                        </a:rPr>
                        <a:t>Description</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46806" marB="46806" anchor="b"/>
                </a:tc>
                <a:extLst>
                  <a:ext uri="{0D108BD9-81ED-4DB2-BD59-A6C34878D82A}">
                    <a16:rowId xmlns:a16="http://schemas.microsoft.com/office/drawing/2014/main" val="2681229100"/>
                  </a:ext>
                </a:extLst>
              </a:tr>
              <a:tr h="403905">
                <a:tc>
                  <a:txBody>
                    <a:bodyPr/>
                    <a:lstStyle/>
                    <a:p>
                      <a:pPr algn="ctr">
                        <a:lnSpc>
                          <a:spcPct val="107000"/>
                        </a:lnSpc>
                        <a:spcAft>
                          <a:spcPts val="0"/>
                        </a:spcAft>
                      </a:pPr>
                      <a:r>
                        <a:rPr lang="en-IN" sz="900" dirty="0">
                          <a:effectLst/>
                          <a:latin typeface="Arial Narrow" panose="020B0606020202030204" pitchFamily="34" charset="0"/>
                        </a:rPr>
                        <a:t>1</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white/Green</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TX1+</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Transmit +</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627565726"/>
                  </a:ext>
                </a:extLst>
              </a:tr>
              <a:tr h="403905">
                <a:tc>
                  <a:txBody>
                    <a:bodyPr/>
                    <a:lstStyle/>
                    <a:p>
                      <a:pPr algn="ctr">
                        <a:lnSpc>
                          <a:spcPct val="107000"/>
                        </a:lnSpc>
                        <a:spcAft>
                          <a:spcPts val="0"/>
                        </a:spcAft>
                      </a:pPr>
                      <a:r>
                        <a:rPr lang="en-IN" sz="900" dirty="0">
                          <a:effectLst/>
                          <a:latin typeface="Arial Narrow" panose="020B0606020202030204" pitchFamily="34" charset="0"/>
                        </a:rPr>
                        <a:t>2</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Green</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TX1-</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Transmit –</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1991669873"/>
                  </a:ext>
                </a:extLst>
              </a:tr>
              <a:tr h="403905">
                <a:tc>
                  <a:txBody>
                    <a:bodyPr/>
                    <a:lstStyle/>
                    <a:p>
                      <a:pPr algn="ctr">
                        <a:lnSpc>
                          <a:spcPct val="107000"/>
                        </a:lnSpc>
                        <a:spcAft>
                          <a:spcPts val="0"/>
                        </a:spcAft>
                      </a:pPr>
                      <a:r>
                        <a:rPr lang="en-IN" sz="900">
                          <a:effectLst/>
                          <a:latin typeface="Arial Narrow" panose="020B0606020202030204" pitchFamily="34" charset="0"/>
                        </a:rPr>
                        <a:t>3</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White/Orange</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RX+</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Receive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3740342153"/>
                  </a:ext>
                </a:extLst>
              </a:tr>
              <a:tr h="403905">
                <a:tc>
                  <a:txBody>
                    <a:bodyPr/>
                    <a:lstStyle/>
                    <a:p>
                      <a:pPr algn="ctr">
                        <a:lnSpc>
                          <a:spcPct val="107000"/>
                        </a:lnSpc>
                        <a:spcAft>
                          <a:spcPts val="0"/>
                        </a:spcAft>
                      </a:pPr>
                      <a:r>
                        <a:rPr lang="en-IN" sz="900">
                          <a:effectLst/>
                          <a:latin typeface="Arial Narrow" panose="020B0606020202030204" pitchFamily="34" charset="0"/>
                        </a:rPr>
                        <a:t>4</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Blue</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TX2+</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Bi-Directional Transmit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1468819176"/>
                  </a:ext>
                </a:extLst>
              </a:tr>
              <a:tr h="403905">
                <a:tc>
                  <a:txBody>
                    <a:bodyPr/>
                    <a:lstStyle/>
                    <a:p>
                      <a:pPr algn="ctr">
                        <a:lnSpc>
                          <a:spcPct val="107000"/>
                        </a:lnSpc>
                        <a:spcAft>
                          <a:spcPts val="0"/>
                        </a:spcAft>
                      </a:pPr>
                      <a:r>
                        <a:rPr lang="en-IN" sz="900">
                          <a:effectLst/>
                          <a:latin typeface="Arial Narrow" panose="020B0606020202030204" pitchFamily="34" charset="0"/>
                        </a:rPr>
                        <a:t>5</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White/Blue</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TX2-</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Bi-Directional Transmit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2195459208"/>
                  </a:ext>
                </a:extLst>
              </a:tr>
              <a:tr h="403905">
                <a:tc>
                  <a:txBody>
                    <a:bodyPr/>
                    <a:lstStyle/>
                    <a:p>
                      <a:pPr algn="ctr">
                        <a:lnSpc>
                          <a:spcPct val="107000"/>
                        </a:lnSpc>
                        <a:spcAft>
                          <a:spcPts val="0"/>
                        </a:spcAft>
                      </a:pPr>
                      <a:r>
                        <a:rPr lang="en-IN" sz="900">
                          <a:effectLst/>
                          <a:latin typeface="Arial Narrow" panose="020B0606020202030204" pitchFamily="34" charset="0"/>
                        </a:rPr>
                        <a:t>6</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Orange</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RX-</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Receive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3076041722"/>
                  </a:ext>
                </a:extLst>
              </a:tr>
              <a:tr h="403905">
                <a:tc>
                  <a:txBody>
                    <a:bodyPr/>
                    <a:lstStyle/>
                    <a:p>
                      <a:pPr algn="ctr">
                        <a:lnSpc>
                          <a:spcPct val="107000"/>
                        </a:lnSpc>
                        <a:spcAft>
                          <a:spcPts val="0"/>
                        </a:spcAft>
                      </a:pPr>
                      <a:r>
                        <a:rPr lang="en-IN" sz="900">
                          <a:effectLst/>
                          <a:latin typeface="Arial Narrow" panose="020B0606020202030204" pitchFamily="34" charset="0"/>
                        </a:rPr>
                        <a:t>7</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White/Brown</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TX3+</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Bi-Directional Transmit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1328044139"/>
                  </a:ext>
                </a:extLst>
              </a:tr>
              <a:tr h="403905">
                <a:tc>
                  <a:txBody>
                    <a:bodyPr/>
                    <a:lstStyle/>
                    <a:p>
                      <a:pPr algn="ctr">
                        <a:lnSpc>
                          <a:spcPct val="107000"/>
                        </a:lnSpc>
                        <a:spcAft>
                          <a:spcPts val="0"/>
                        </a:spcAft>
                      </a:pPr>
                      <a:r>
                        <a:rPr lang="en-IN" sz="900">
                          <a:effectLst/>
                          <a:latin typeface="Arial Narrow" panose="020B0606020202030204" pitchFamily="34" charset="0"/>
                        </a:rPr>
                        <a:t>8</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Brown</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a:effectLst/>
                          <a:latin typeface="Arial Narrow" panose="020B0606020202030204" pitchFamily="34" charset="0"/>
                        </a:rPr>
                        <a:t>TX3-</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tc>
                  <a:txBody>
                    <a:bodyPr/>
                    <a:lstStyle/>
                    <a:p>
                      <a:pPr algn="ctr">
                        <a:lnSpc>
                          <a:spcPct val="107000"/>
                        </a:lnSpc>
                        <a:spcAft>
                          <a:spcPts val="0"/>
                        </a:spcAft>
                      </a:pPr>
                      <a:r>
                        <a:rPr lang="en-IN" sz="900" dirty="0">
                          <a:effectLst/>
                          <a:latin typeface="Arial Narrow" panose="020B0606020202030204" pitchFamily="34" charset="0"/>
                        </a:rPr>
                        <a:t>Bi-Directional Transmit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6806" marR="46806" marT="65528" marB="65528" anchor="ctr"/>
                </a:tc>
                <a:extLst>
                  <a:ext uri="{0D108BD9-81ED-4DB2-BD59-A6C34878D82A}">
                    <a16:rowId xmlns:a16="http://schemas.microsoft.com/office/drawing/2014/main" val="3410342346"/>
                  </a:ext>
                </a:extLst>
              </a:tr>
            </a:tbl>
          </a:graphicData>
        </a:graphic>
      </p:graphicFrame>
      <p:pic>
        <p:nvPicPr>
          <p:cNvPr id="7" name="Content Placeholder 6" descr="T568A"/>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32766" y="2861705"/>
            <a:ext cx="3372831" cy="2990455"/>
          </a:xfrm>
          <a:prstGeom prst="rect">
            <a:avLst/>
          </a:prstGeom>
          <a:noFill/>
          <a:ln>
            <a:noFill/>
          </a:ln>
        </p:spPr>
      </p:pic>
    </p:spTree>
    <p:extLst>
      <p:ext uri="{BB962C8B-B14F-4D97-AF65-F5344CB8AC3E}">
        <p14:creationId xmlns:p14="http://schemas.microsoft.com/office/powerpoint/2010/main" val="2437287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399" y="1077926"/>
            <a:ext cx="9510197" cy="1234199"/>
          </a:xfrm>
        </p:spPr>
        <p:txBody>
          <a:bodyPr anchor="ctr"/>
          <a:lstStyle/>
          <a:p>
            <a:pPr algn="ctr"/>
            <a:r>
              <a:rPr lang="en-IN" b="1" u="sng" dirty="0">
                <a:solidFill>
                  <a:schemeClr val="tx1">
                    <a:lumMod val="95000"/>
                    <a:lumOff val="5000"/>
                  </a:schemeClr>
                </a:solidFill>
                <a:latin typeface="Arial Narrow" panose="020B0606020202030204" pitchFamily="34" charset="0"/>
              </a:rPr>
              <a:t>RJ45 CABLE PIN OUT COLOR CODE </a:t>
            </a:r>
            <a:r>
              <a:rPr lang="en-IN" b="1" u="sng" dirty="0" smtClean="0">
                <a:solidFill>
                  <a:schemeClr val="tx1">
                    <a:lumMod val="95000"/>
                    <a:lumOff val="5000"/>
                  </a:schemeClr>
                </a:solidFill>
                <a:latin typeface="Arial Narrow" panose="020B0606020202030204" pitchFamily="34" charset="0"/>
              </a:rPr>
              <a:t>T568B</a:t>
            </a:r>
            <a:endParaRPr lang="en-IN" dirty="0">
              <a:solidFill>
                <a:schemeClr val="tx1">
                  <a:lumMod val="95000"/>
                  <a:lumOff val="5000"/>
                </a:schemeClr>
              </a:solidFill>
              <a:latin typeface="Arial Narrow" panose="020B0606020202030204" pitchFamily="34" charset="0"/>
            </a:endParaRPr>
          </a:p>
        </p:txBody>
      </p:sp>
      <p:pic>
        <p:nvPicPr>
          <p:cNvPr id="6" name="Picture 5" descr="T568B"/>
          <p:cNvPicPr/>
          <p:nvPr/>
        </p:nvPicPr>
        <p:blipFill>
          <a:blip r:embed="rId2">
            <a:extLst>
              <a:ext uri="{28A0092B-C50C-407E-A947-70E740481C1C}">
                <a14:useLocalDpi xmlns:a14="http://schemas.microsoft.com/office/drawing/2010/main" val="0"/>
              </a:ext>
            </a:extLst>
          </a:blip>
          <a:srcRect/>
          <a:stretch>
            <a:fillRect/>
          </a:stretch>
        </p:blipFill>
        <p:spPr bwMode="auto">
          <a:xfrm>
            <a:off x="7485017" y="3013916"/>
            <a:ext cx="3920216" cy="2527481"/>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2841026975"/>
              </p:ext>
            </p:extLst>
          </p:nvPr>
        </p:nvGraphicFramePr>
        <p:xfrm>
          <a:off x="1295399" y="2618719"/>
          <a:ext cx="6424752" cy="3377136"/>
        </p:xfrm>
        <a:graphic>
          <a:graphicData uri="http://schemas.openxmlformats.org/drawingml/2006/table">
            <a:tbl>
              <a:tblPr firstRow="1" firstCol="1" bandRow="1">
                <a:tableStyleId>{5C22544A-7EE6-4342-B048-85BDC9FD1C3A}</a:tableStyleId>
              </a:tblPr>
              <a:tblGrid>
                <a:gridCol w="1606188">
                  <a:extLst>
                    <a:ext uri="{9D8B030D-6E8A-4147-A177-3AD203B41FA5}">
                      <a16:colId xmlns:a16="http://schemas.microsoft.com/office/drawing/2014/main" val="3491104197"/>
                    </a:ext>
                  </a:extLst>
                </a:gridCol>
                <a:gridCol w="1606188">
                  <a:extLst>
                    <a:ext uri="{9D8B030D-6E8A-4147-A177-3AD203B41FA5}">
                      <a16:colId xmlns:a16="http://schemas.microsoft.com/office/drawing/2014/main" val="280804807"/>
                    </a:ext>
                  </a:extLst>
                </a:gridCol>
                <a:gridCol w="1606188">
                  <a:extLst>
                    <a:ext uri="{9D8B030D-6E8A-4147-A177-3AD203B41FA5}">
                      <a16:colId xmlns:a16="http://schemas.microsoft.com/office/drawing/2014/main" val="2705126332"/>
                    </a:ext>
                  </a:extLst>
                </a:gridCol>
                <a:gridCol w="1606188">
                  <a:extLst>
                    <a:ext uri="{9D8B030D-6E8A-4147-A177-3AD203B41FA5}">
                      <a16:colId xmlns:a16="http://schemas.microsoft.com/office/drawing/2014/main" val="2294242008"/>
                    </a:ext>
                  </a:extLst>
                </a:gridCol>
              </a:tblGrid>
              <a:tr h="316464">
                <a:tc>
                  <a:txBody>
                    <a:bodyPr/>
                    <a:lstStyle/>
                    <a:p>
                      <a:pPr algn="ctr">
                        <a:lnSpc>
                          <a:spcPct val="107000"/>
                        </a:lnSpc>
                        <a:spcAft>
                          <a:spcPts val="0"/>
                        </a:spcAft>
                      </a:pPr>
                      <a:r>
                        <a:rPr lang="en-IN" sz="900" dirty="0">
                          <a:effectLst/>
                          <a:latin typeface="Arial Narrow" panose="020B0606020202030204" pitchFamily="34" charset="0"/>
                        </a:rPr>
                        <a:t>Pin</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095" marR="32095" marT="80239" marB="80239" anchor="b"/>
                </a:tc>
                <a:tc>
                  <a:txBody>
                    <a:bodyPr/>
                    <a:lstStyle/>
                    <a:p>
                      <a:pPr algn="ctr">
                        <a:lnSpc>
                          <a:spcPct val="107000"/>
                        </a:lnSpc>
                        <a:spcAft>
                          <a:spcPts val="0"/>
                        </a:spcAft>
                      </a:pPr>
                      <a:r>
                        <a:rPr lang="en-IN" sz="900">
                          <a:effectLst/>
                          <a:latin typeface="Arial Narrow" panose="020B0606020202030204" pitchFamily="34" charset="0"/>
                        </a:rPr>
                        <a:t>Wire color</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80239" marB="80239" anchor="b"/>
                </a:tc>
                <a:tc>
                  <a:txBody>
                    <a:bodyPr/>
                    <a:lstStyle/>
                    <a:p>
                      <a:pPr algn="ctr">
                        <a:lnSpc>
                          <a:spcPct val="107000"/>
                        </a:lnSpc>
                        <a:spcAft>
                          <a:spcPts val="0"/>
                        </a:spcAft>
                      </a:pPr>
                      <a:r>
                        <a:rPr lang="en-IN" sz="900">
                          <a:effectLst/>
                          <a:latin typeface="Arial Narrow" panose="020B0606020202030204" pitchFamily="34" charset="0"/>
                        </a:rPr>
                        <a:t>Signal</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80239" marB="80239" anchor="b"/>
                </a:tc>
                <a:tc>
                  <a:txBody>
                    <a:bodyPr/>
                    <a:lstStyle/>
                    <a:p>
                      <a:pPr algn="ctr">
                        <a:lnSpc>
                          <a:spcPct val="107000"/>
                        </a:lnSpc>
                        <a:spcAft>
                          <a:spcPts val="0"/>
                        </a:spcAft>
                      </a:pPr>
                      <a:r>
                        <a:rPr lang="en-IN" sz="900">
                          <a:effectLst/>
                          <a:latin typeface="Arial Narrow" panose="020B0606020202030204" pitchFamily="34" charset="0"/>
                        </a:rPr>
                        <a:t>Description</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80239" marB="80239" anchor="b"/>
                </a:tc>
                <a:extLst>
                  <a:ext uri="{0D108BD9-81ED-4DB2-BD59-A6C34878D82A}">
                    <a16:rowId xmlns:a16="http://schemas.microsoft.com/office/drawing/2014/main" val="1693050539"/>
                  </a:ext>
                </a:extLst>
              </a:tr>
              <a:tr h="382584">
                <a:tc>
                  <a:txBody>
                    <a:bodyPr/>
                    <a:lstStyle/>
                    <a:p>
                      <a:pPr algn="ctr">
                        <a:lnSpc>
                          <a:spcPct val="107000"/>
                        </a:lnSpc>
                        <a:spcAft>
                          <a:spcPts val="0"/>
                        </a:spcAft>
                      </a:pPr>
                      <a:r>
                        <a:rPr lang="en-IN" sz="900" dirty="0">
                          <a:effectLst/>
                          <a:latin typeface="Arial Narrow" panose="020B0606020202030204" pitchFamily="34" charset="0"/>
                        </a:rPr>
                        <a:t>1</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White/Orange</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TX1+</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Transmit +</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1145801567"/>
                  </a:ext>
                </a:extLst>
              </a:tr>
              <a:tr h="382584">
                <a:tc>
                  <a:txBody>
                    <a:bodyPr/>
                    <a:lstStyle/>
                    <a:p>
                      <a:pPr algn="ctr">
                        <a:lnSpc>
                          <a:spcPct val="107000"/>
                        </a:lnSpc>
                        <a:spcAft>
                          <a:spcPts val="0"/>
                        </a:spcAft>
                      </a:pPr>
                      <a:r>
                        <a:rPr lang="en-IN" sz="900">
                          <a:effectLst/>
                          <a:latin typeface="Arial Narrow" panose="020B0606020202030204" pitchFamily="34" charset="0"/>
                        </a:rPr>
                        <a:t>2</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Orange</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TX1-</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Transmit –</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2676115364"/>
                  </a:ext>
                </a:extLst>
              </a:tr>
              <a:tr h="382584">
                <a:tc>
                  <a:txBody>
                    <a:bodyPr/>
                    <a:lstStyle/>
                    <a:p>
                      <a:pPr algn="ctr">
                        <a:lnSpc>
                          <a:spcPct val="107000"/>
                        </a:lnSpc>
                        <a:spcAft>
                          <a:spcPts val="0"/>
                        </a:spcAft>
                      </a:pPr>
                      <a:r>
                        <a:rPr lang="en-IN" sz="900">
                          <a:effectLst/>
                          <a:latin typeface="Arial Narrow" panose="020B0606020202030204" pitchFamily="34" charset="0"/>
                        </a:rPr>
                        <a:t>3</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White/Green</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RX+</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Receive +</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3790981507"/>
                  </a:ext>
                </a:extLst>
              </a:tr>
              <a:tr h="382584">
                <a:tc>
                  <a:txBody>
                    <a:bodyPr/>
                    <a:lstStyle/>
                    <a:p>
                      <a:pPr algn="ctr">
                        <a:lnSpc>
                          <a:spcPct val="107000"/>
                        </a:lnSpc>
                        <a:spcAft>
                          <a:spcPts val="0"/>
                        </a:spcAft>
                      </a:pPr>
                      <a:r>
                        <a:rPr lang="en-IN" sz="900">
                          <a:effectLst/>
                          <a:latin typeface="Arial Narrow" panose="020B0606020202030204" pitchFamily="34" charset="0"/>
                        </a:rPr>
                        <a:t>4</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Blue</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TX2+</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Bi-Directional Transmit +</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3479330623"/>
                  </a:ext>
                </a:extLst>
              </a:tr>
              <a:tr h="382584">
                <a:tc>
                  <a:txBody>
                    <a:bodyPr/>
                    <a:lstStyle/>
                    <a:p>
                      <a:pPr algn="ctr">
                        <a:lnSpc>
                          <a:spcPct val="107000"/>
                        </a:lnSpc>
                        <a:spcAft>
                          <a:spcPts val="0"/>
                        </a:spcAft>
                      </a:pPr>
                      <a:r>
                        <a:rPr lang="en-IN" sz="900">
                          <a:effectLst/>
                          <a:latin typeface="Arial Narrow" panose="020B0606020202030204" pitchFamily="34" charset="0"/>
                        </a:rPr>
                        <a:t>5</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White/Blue</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TX2-</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Bi-Directional Transmit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1514784746"/>
                  </a:ext>
                </a:extLst>
              </a:tr>
              <a:tr h="382584">
                <a:tc>
                  <a:txBody>
                    <a:bodyPr/>
                    <a:lstStyle/>
                    <a:p>
                      <a:pPr algn="ctr">
                        <a:lnSpc>
                          <a:spcPct val="107000"/>
                        </a:lnSpc>
                        <a:spcAft>
                          <a:spcPts val="0"/>
                        </a:spcAft>
                      </a:pPr>
                      <a:r>
                        <a:rPr lang="en-IN" sz="900">
                          <a:effectLst/>
                          <a:latin typeface="Arial Narrow" panose="020B0606020202030204" pitchFamily="34" charset="0"/>
                        </a:rPr>
                        <a:t>6</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Green</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RX-</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Receive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1810986932"/>
                  </a:ext>
                </a:extLst>
              </a:tr>
              <a:tr h="382584">
                <a:tc>
                  <a:txBody>
                    <a:bodyPr/>
                    <a:lstStyle/>
                    <a:p>
                      <a:pPr algn="ctr">
                        <a:lnSpc>
                          <a:spcPct val="107000"/>
                        </a:lnSpc>
                        <a:spcAft>
                          <a:spcPts val="0"/>
                        </a:spcAft>
                      </a:pPr>
                      <a:r>
                        <a:rPr lang="en-IN" sz="900">
                          <a:effectLst/>
                          <a:latin typeface="Arial Narrow" panose="020B0606020202030204" pitchFamily="34" charset="0"/>
                        </a:rPr>
                        <a:t>7</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White/Brown</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TX3+</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Bi-Directional Transmit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582817122"/>
                  </a:ext>
                </a:extLst>
              </a:tr>
              <a:tr h="382584">
                <a:tc>
                  <a:txBody>
                    <a:bodyPr/>
                    <a:lstStyle/>
                    <a:p>
                      <a:pPr algn="ctr">
                        <a:lnSpc>
                          <a:spcPct val="107000"/>
                        </a:lnSpc>
                        <a:spcAft>
                          <a:spcPts val="0"/>
                        </a:spcAft>
                      </a:pPr>
                      <a:r>
                        <a:rPr lang="en-IN" sz="900">
                          <a:effectLst/>
                          <a:latin typeface="Arial Narrow" panose="020B0606020202030204" pitchFamily="34" charset="0"/>
                        </a:rPr>
                        <a:t>8</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Brown</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a:effectLst/>
                          <a:latin typeface="Arial Narrow" panose="020B0606020202030204" pitchFamily="34" charset="0"/>
                        </a:rPr>
                        <a:t>TX3-</a:t>
                      </a:r>
                      <a:endParaRPr lang="en-IN" sz="90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tc>
                  <a:txBody>
                    <a:bodyPr/>
                    <a:lstStyle/>
                    <a:p>
                      <a:pPr algn="ctr">
                        <a:lnSpc>
                          <a:spcPct val="107000"/>
                        </a:lnSpc>
                        <a:spcAft>
                          <a:spcPts val="0"/>
                        </a:spcAft>
                      </a:pPr>
                      <a:r>
                        <a:rPr lang="en-IN" sz="900" dirty="0">
                          <a:effectLst/>
                          <a:latin typeface="Arial Narrow" panose="020B0606020202030204" pitchFamily="34" charset="0"/>
                        </a:rPr>
                        <a:t>Bi-Directional Transmit –</a:t>
                      </a:r>
                      <a:endParaRPr lang="en-IN"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0239" marR="80239" marT="112334" marB="112334" anchor="ctr"/>
                </a:tc>
                <a:extLst>
                  <a:ext uri="{0D108BD9-81ED-4DB2-BD59-A6C34878D82A}">
                    <a16:rowId xmlns:a16="http://schemas.microsoft.com/office/drawing/2014/main" val="3335697478"/>
                  </a:ext>
                </a:extLst>
              </a:tr>
            </a:tbl>
          </a:graphicData>
        </a:graphic>
      </p:graphicFrame>
    </p:spTree>
    <p:extLst>
      <p:ext uri="{BB962C8B-B14F-4D97-AF65-F5344CB8AC3E}">
        <p14:creationId xmlns:p14="http://schemas.microsoft.com/office/powerpoint/2010/main" val="262372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cess "/>
          <p:cNvPicPr/>
          <p:nvPr/>
        </p:nvPicPr>
        <p:blipFill>
          <a:blip r:embed="rId2">
            <a:extLst>
              <a:ext uri="{28A0092B-C50C-407E-A947-70E740481C1C}">
                <a14:useLocalDpi xmlns:a14="http://schemas.microsoft.com/office/drawing/2010/main" val="0"/>
              </a:ext>
            </a:extLst>
          </a:blip>
          <a:srcRect/>
          <a:stretch>
            <a:fillRect/>
          </a:stretch>
        </p:blipFill>
        <p:spPr bwMode="auto">
          <a:xfrm>
            <a:off x="1815738" y="1214846"/>
            <a:ext cx="8477794" cy="4767943"/>
          </a:xfrm>
          <a:prstGeom prst="rect">
            <a:avLst/>
          </a:prstGeom>
          <a:noFill/>
          <a:ln>
            <a:noFill/>
          </a:ln>
        </p:spPr>
      </p:pic>
    </p:spTree>
    <p:extLst>
      <p:ext uri="{BB962C8B-B14F-4D97-AF65-F5344CB8AC3E}">
        <p14:creationId xmlns:p14="http://schemas.microsoft.com/office/powerpoint/2010/main" val="2033823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IN" b="1" u="sng" dirty="0">
                <a:latin typeface="Arial Narrow" panose="020B0606020202030204" pitchFamily="34" charset="0"/>
              </a:rPr>
              <a:t>TYPES OF FIBER OPTICS</a:t>
            </a:r>
            <a:endParaRPr lang="en-IN" dirty="0">
              <a:latin typeface="Arial Narrow" panose="020B0606020202030204" pitchFamily="34" charset="0"/>
            </a:endParaRPr>
          </a:p>
        </p:txBody>
      </p:sp>
      <p:sp>
        <p:nvSpPr>
          <p:cNvPr id="3" name="Content Placeholder 2"/>
          <p:cNvSpPr>
            <a:spLocks noGrp="1"/>
          </p:cNvSpPr>
          <p:nvPr>
            <p:ph sz="half" idx="1"/>
          </p:nvPr>
        </p:nvSpPr>
        <p:spPr>
          <a:xfrm>
            <a:off x="1298447" y="2560320"/>
            <a:ext cx="5389735" cy="3540034"/>
          </a:xfrm>
        </p:spPr>
        <p:txBody>
          <a:bodyPr>
            <a:normAutofit lnSpcReduction="10000"/>
          </a:bodyPr>
          <a:lstStyle/>
          <a:p>
            <a:pPr algn="just"/>
            <a:r>
              <a:rPr lang="en-IN" b="1" dirty="0">
                <a:latin typeface="Arial Narrow" panose="020B0606020202030204" pitchFamily="34" charset="0"/>
              </a:rPr>
              <a:t>Single-mode </a:t>
            </a:r>
            <a:r>
              <a:rPr lang="en-IN" b="1" dirty="0" err="1">
                <a:latin typeface="Arial Narrow" panose="020B0606020202030204" pitchFamily="34" charset="0"/>
              </a:rPr>
              <a:t>fiber</a:t>
            </a:r>
            <a:r>
              <a:rPr lang="en-IN" b="1" dirty="0">
                <a:latin typeface="Arial Narrow" panose="020B0606020202030204" pitchFamily="34" charset="0"/>
              </a:rPr>
              <a:t>:</a:t>
            </a:r>
            <a:r>
              <a:rPr lang="en-IN" dirty="0">
                <a:latin typeface="Arial Narrow" panose="020B0606020202030204" pitchFamily="34" charset="0"/>
              </a:rPr>
              <a:t> In single-mode </a:t>
            </a:r>
            <a:r>
              <a:rPr lang="en-IN" dirty="0" err="1">
                <a:latin typeface="Arial Narrow" panose="020B0606020202030204" pitchFamily="34" charset="0"/>
              </a:rPr>
              <a:t>fiber</a:t>
            </a:r>
            <a:r>
              <a:rPr lang="en-IN" dirty="0">
                <a:latin typeface="Arial Narrow" panose="020B0606020202030204" pitchFamily="34" charset="0"/>
              </a:rPr>
              <a:t>, only one type of ray of light can propagate through the </a:t>
            </a:r>
            <a:r>
              <a:rPr lang="en-IN" dirty="0" err="1">
                <a:latin typeface="Arial Narrow" panose="020B0606020202030204" pitchFamily="34" charset="0"/>
              </a:rPr>
              <a:t>fiber</a:t>
            </a:r>
            <a:r>
              <a:rPr lang="en-IN" dirty="0">
                <a:latin typeface="Arial Narrow" panose="020B0606020202030204" pitchFamily="34" charset="0"/>
              </a:rPr>
              <a:t>. This type of </a:t>
            </a:r>
            <a:r>
              <a:rPr lang="en-IN" dirty="0" err="1">
                <a:latin typeface="Arial Narrow" panose="020B0606020202030204" pitchFamily="34" charset="0"/>
              </a:rPr>
              <a:t>fiber</a:t>
            </a:r>
            <a:r>
              <a:rPr lang="en-IN" dirty="0">
                <a:latin typeface="Arial Narrow" panose="020B0606020202030204" pitchFamily="34" charset="0"/>
              </a:rPr>
              <a:t> has a small core diameter (5um) and high cladding diameter (70um) and the difference between the refractive index of core and cladding is very small. There is no dispersion i.e. no degradation of  the signal during traveling through the </a:t>
            </a:r>
            <a:r>
              <a:rPr lang="en-IN" dirty="0" err="1">
                <a:latin typeface="Arial Narrow" panose="020B0606020202030204" pitchFamily="34" charset="0"/>
              </a:rPr>
              <a:t>fiber</a:t>
            </a:r>
            <a:r>
              <a:rPr lang="en-IN" dirty="0">
                <a:latin typeface="Arial Narrow" panose="020B0606020202030204" pitchFamily="34" charset="0"/>
              </a:rPr>
              <a:t>. The light is passed through it through a laser diode</a:t>
            </a:r>
            <a:r>
              <a:rPr lang="en-IN" dirty="0"/>
              <a:t>.</a:t>
            </a:r>
          </a:p>
          <a:p>
            <a:endParaRPr lang="en-IN" dirty="0"/>
          </a:p>
        </p:txBody>
      </p:sp>
      <p:pic>
        <p:nvPicPr>
          <p:cNvPr id="5" name="Content Placeholder 4" descr="https://media.geeksforgeeks.org/wp-content/uploads/20200628185455/223-1.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88182" y="3138195"/>
            <a:ext cx="4718050" cy="1867440"/>
          </a:xfrm>
          <a:prstGeom prst="rect">
            <a:avLst/>
          </a:prstGeom>
          <a:noFill/>
          <a:ln>
            <a:noFill/>
          </a:ln>
        </p:spPr>
      </p:pic>
    </p:spTree>
    <p:extLst>
      <p:ext uri="{BB962C8B-B14F-4D97-AF65-F5344CB8AC3E}">
        <p14:creationId xmlns:p14="http://schemas.microsoft.com/office/powerpoint/2010/main" val="94604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IN" b="1" u="sng" dirty="0">
                <a:latin typeface="Arial Narrow" panose="020B0606020202030204" pitchFamily="34" charset="0"/>
              </a:rPr>
              <a:t>TYPES OF FIBER OPTICS</a:t>
            </a:r>
            <a:endParaRPr lang="en-IN" dirty="0">
              <a:latin typeface="Arial Narrow" panose="020B0606020202030204" pitchFamily="34" charset="0"/>
            </a:endParaRPr>
          </a:p>
        </p:txBody>
      </p:sp>
      <p:sp>
        <p:nvSpPr>
          <p:cNvPr id="3" name="Content Placeholder 2"/>
          <p:cNvSpPr>
            <a:spLocks noGrp="1"/>
          </p:cNvSpPr>
          <p:nvPr>
            <p:ph sz="half" idx="1"/>
          </p:nvPr>
        </p:nvSpPr>
        <p:spPr>
          <a:xfrm>
            <a:off x="1298447" y="2560320"/>
            <a:ext cx="5389735" cy="3540034"/>
          </a:xfrm>
        </p:spPr>
        <p:txBody>
          <a:bodyPr>
            <a:normAutofit fontScale="85000" lnSpcReduction="20000"/>
          </a:bodyPr>
          <a:lstStyle/>
          <a:p>
            <a:pPr algn="just" fontAlgn="base"/>
            <a:r>
              <a:rPr lang="en-IN" b="1" u="sng" dirty="0">
                <a:latin typeface="Arial Narrow" panose="020B0606020202030204" pitchFamily="34" charset="0"/>
              </a:rPr>
              <a:t>Multi-mode </a:t>
            </a:r>
            <a:r>
              <a:rPr lang="en-IN" b="1" u="sng" dirty="0" err="1">
                <a:latin typeface="Arial Narrow" panose="020B0606020202030204" pitchFamily="34" charset="0"/>
              </a:rPr>
              <a:t>fiber</a:t>
            </a:r>
            <a:r>
              <a:rPr lang="en-IN" b="1" u="sng" dirty="0">
                <a:latin typeface="Arial Narrow" panose="020B0606020202030204" pitchFamily="34" charset="0"/>
              </a:rPr>
              <a:t>:</a:t>
            </a:r>
            <a:r>
              <a:rPr lang="en-IN" dirty="0">
                <a:latin typeface="Arial Narrow" panose="020B0606020202030204" pitchFamily="34" charset="0"/>
              </a:rPr>
              <a:t> Multimode </a:t>
            </a:r>
            <a:r>
              <a:rPr lang="en-IN" dirty="0" err="1">
                <a:latin typeface="Arial Narrow" panose="020B0606020202030204" pitchFamily="34" charset="0"/>
              </a:rPr>
              <a:t>fiber</a:t>
            </a:r>
            <a:r>
              <a:rPr lang="en-IN" dirty="0">
                <a:latin typeface="Arial Narrow" panose="020B0606020202030204" pitchFamily="34" charset="0"/>
              </a:rPr>
              <a:t> allows a large number of modes for the light ray traveling through it. The core diameter is generally (40um) and that of cladding is (70um). The relative refractive index difference is also greater than single mode </a:t>
            </a:r>
            <a:r>
              <a:rPr lang="en-IN" dirty="0" err="1">
                <a:latin typeface="Arial Narrow" panose="020B0606020202030204" pitchFamily="34" charset="0"/>
              </a:rPr>
              <a:t>fiber</a:t>
            </a:r>
            <a:r>
              <a:rPr lang="en-IN" dirty="0">
                <a:latin typeface="Arial Narrow" panose="020B0606020202030204" pitchFamily="34" charset="0"/>
              </a:rPr>
              <a:t>. There is signal degradation due to multimode dispersion. It is not suitable for long-distance communication due to large dispersion and attenuation of the signal. There are two categories on the basis of Multi-mode </a:t>
            </a:r>
            <a:r>
              <a:rPr lang="en-IN" dirty="0" err="1">
                <a:latin typeface="Arial Narrow" panose="020B0606020202030204" pitchFamily="34" charset="0"/>
              </a:rPr>
              <a:t>fiber</a:t>
            </a:r>
            <a:r>
              <a:rPr lang="en-IN" dirty="0">
                <a:latin typeface="Arial Narrow" panose="020B0606020202030204" pitchFamily="34" charset="0"/>
              </a:rPr>
              <a:t> i.e. Step Index </a:t>
            </a:r>
            <a:r>
              <a:rPr lang="en-IN" dirty="0" err="1">
                <a:latin typeface="Arial Narrow" panose="020B0606020202030204" pitchFamily="34" charset="0"/>
              </a:rPr>
              <a:t>Fiber</a:t>
            </a:r>
            <a:r>
              <a:rPr lang="en-IN" dirty="0">
                <a:latin typeface="Arial Narrow" panose="020B0606020202030204" pitchFamily="34" charset="0"/>
              </a:rPr>
              <a:t> and Graded Index </a:t>
            </a:r>
            <a:r>
              <a:rPr lang="en-IN" dirty="0" err="1">
                <a:latin typeface="Arial Narrow" panose="020B0606020202030204" pitchFamily="34" charset="0"/>
              </a:rPr>
              <a:t>Fiber</a:t>
            </a:r>
            <a:r>
              <a:rPr lang="en-IN" dirty="0">
                <a:latin typeface="Arial Narrow" panose="020B0606020202030204" pitchFamily="34" charset="0"/>
              </a:rPr>
              <a:t>. Basically these are categories under the types of optical </a:t>
            </a:r>
            <a:r>
              <a:rPr lang="en-IN" dirty="0" err="1">
                <a:latin typeface="Arial Narrow" panose="020B0606020202030204" pitchFamily="34" charset="0"/>
              </a:rPr>
              <a:t>fiber</a:t>
            </a:r>
            <a:r>
              <a:rPr lang="en-IN" dirty="0">
                <a:latin typeface="Arial Narrow" panose="020B0606020202030204" pitchFamily="34" charset="0"/>
              </a:rPr>
              <a:t> on the basis of Refractive </a:t>
            </a:r>
            <a:r>
              <a:rPr lang="en-IN" dirty="0" smtClean="0">
                <a:latin typeface="Arial Narrow" panose="020B0606020202030204" pitchFamily="34" charset="0"/>
              </a:rPr>
              <a:t>Index</a:t>
            </a:r>
            <a:endParaRPr lang="en-IN" dirty="0">
              <a:latin typeface="Arial Narrow" panose="020B0606020202030204" pitchFamily="34" charset="0"/>
            </a:endParaRPr>
          </a:p>
        </p:txBody>
      </p:sp>
      <p:pic>
        <p:nvPicPr>
          <p:cNvPr id="5" name="Content Placeholder 4" descr="https://media.geeksforgeeks.org/wp-content/uploads/20200628185455/223-1.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88182" y="3138195"/>
            <a:ext cx="4718050" cy="1867440"/>
          </a:xfrm>
          <a:prstGeom prst="rect">
            <a:avLst/>
          </a:prstGeom>
          <a:noFill/>
          <a:ln>
            <a:noFill/>
          </a:ln>
        </p:spPr>
      </p:pic>
    </p:spTree>
    <p:extLst>
      <p:ext uri="{BB962C8B-B14F-4D97-AF65-F5344CB8AC3E}">
        <p14:creationId xmlns:p14="http://schemas.microsoft.com/office/powerpoint/2010/main" val="2779732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lstStyle/>
          <a:p>
            <a:r>
              <a:rPr lang="en-IN" b="1" u="sng" dirty="0">
                <a:latin typeface="Arial Narrow" panose="020B0606020202030204" pitchFamily="34" charset="0"/>
              </a:rPr>
              <a:t>NETWORKING – WAN </a:t>
            </a:r>
            <a:endParaRPr lang="en-IN" dirty="0">
              <a:latin typeface="Arial Narrow" panose="020B0606020202030204" pitchFamily="34" charset="0"/>
            </a:endParaRPr>
          </a:p>
        </p:txBody>
      </p:sp>
      <p:pic>
        <p:nvPicPr>
          <p:cNvPr id="7" name="Picture 6" descr="https://www.tutorialspoint.com/assets/questions/images/94120-1531463102.png"/>
          <p:cNvPicPr/>
          <p:nvPr/>
        </p:nvPicPr>
        <p:blipFill>
          <a:blip r:embed="rId2">
            <a:extLst>
              <a:ext uri="{28A0092B-C50C-407E-A947-70E740481C1C}">
                <a14:useLocalDpi xmlns:a14="http://schemas.microsoft.com/office/drawing/2010/main" val="0"/>
              </a:ext>
            </a:extLst>
          </a:blip>
          <a:srcRect/>
          <a:stretch>
            <a:fillRect/>
          </a:stretch>
        </p:blipFill>
        <p:spPr bwMode="auto">
          <a:xfrm>
            <a:off x="3069771" y="1894114"/>
            <a:ext cx="6178731" cy="4206240"/>
          </a:xfrm>
          <a:prstGeom prst="rect">
            <a:avLst/>
          </a:prstGeom>
          <a:noFill/>
          <a:ln>
            <a:noFill/>
          </a:ln>
        </p:spPr>
      </p:pic>
    </p:spTree>
    <p:extLst>
      <p:ext uri="{BB962C8B-B14F-4D97-AF65-F5344CB8AC3E}">
        <p14:creationId xmlns:p14="http://schemas.microsoft.com/office/powerpoint/2010/main" val="2186037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normAutofit fontScale="90000"/>
          </a:bodyPr>
          <a:lstStyle/>
          <a:p>
            <a:r>
              <a:rPr lang="en-IN" b="1" u="sng" dirty="0">
                <a:latin typeface="Arial Narrow" panose="020B0606020202030204" pitchFamily="34" charset="0"/>
              </a:rPr>
              <a:t>WHAT IS A WIDE AREA NETWORK  (WAN)?</a:t>
            </a:r>
            <a:endParaRPr lang="en-IN" dirty="0">
              <a:latin typeface="Arial Narrow" panose="020B0606020202030204" pitchFamily="34" charset="0"/>
            </a:endParaRPr>
          </a:p>
        </p:txBody>
      </p:sp>
      <p:sp>
        <p:nvSpPr>
          <p:cNvPr id="4" name="TextBox 3"/>
          <p:cNvSpPr txBox="1"/>
          <p:nvPr/>
        </p:nvSpPr>
        <p:spPr>
          <a:xfrm>
            <a:off x="1295402" y="2795451"/>
            <a:ext cx="9601196" cy="2308324"/>
          </a:xfrm>
          <a:prstGeom prst="rect">
            <a:avLst/>
          </a:prstGeom>
          <a:noFill/>
        </p:spPr>
        <p:txBody>
          <a:bodyPr wrap="square" rtlCol="0">
            <a:spAutoFit/>
          </a:bodyPr>
          <a:lstStyle/>
          <a:p>
            <a:pPr algn="just"/>
            <a:r>
              <a:rPr lang="en-IN" dirty="0">
                <a:latin typeface="Arial Narrow" panose="020B0606020202030204" pitchFamily="34" charset="0"/>
              </a:rPr>
              <a:t>Wide area networks are a form of telecommunication networks that can connect devices from multiple locations and across the globe. WANs are the largest and most expansive forms of computer networks available to date</a:t>
            </a:r>
            <a:r>
              <a:rPr lang="en-IN" dirty="0" smtClean="0">
                <a:latin typeface="Arial Narrow" panose="020B0606020202030204" pitchFamily="34" charset="0"/>
              </a:rPr>
              <a:t>.</a:t>
            </a:r>
          </a:p>
          <a:p>
            <a:pPr algn="just"/>
            <a:endParaRPr lang="en-IN" dirty="0">
              <a:latin typeface="Arial Narrow" panose="020B0606020202030204" pitchFamily="34" charset="0"/>
            </a:endParaRPr>
          </a:p>
          <a:p>
            <a:pPr algn="just"/>
            <a:r>
              <a:rPr lang="en-IN" dirty="0">
                <a:latin typeface="Arial Narrow" panose="020B0606020202030204" pitchFamily="34" charset="0"/>
              </a:rPr>
              <a:t>These networks are often established by service providers that then lease their WAN to businesses, schools, governments or the public. These customers can use the network to relay and store data or communicate with other users, no matter their location, as long as they have access to the established WAN. Access can be granted via different links, such as virtual private networks (VPNs) or lines, wireless networks, cellular networks or internet access</a:t>
            </a:r>
            <a:r>
              <a:rPr lang="en-IN" dirty="0" smtClean="0">
                <a:latin typeface="Arial Narrow" panose="020B0606020202030204" pitchFamily="34" charset="0"/>
              </a:rPr>
              <a:t>.</a:t>
            </a:r>
            <a:r>
              <a:rPr lang="en-IN" dirty="0">
                <a:latin typeface="Arial Narrow" panose="020B0606020202030204" pitchFamily="34" charset="0"/>
              </a:rPr>
              <a:t> </a:t>
            </a:r>
          </a:p>
        </p:txBody>
      </p:sp>
    </p:spTree>
    <p:extLst>
      <p:ext uri="{BB962C8B-B14F-4D97-AF65-F5344CB8AC3E}">
        <p14:creationId xmlns:p14="http://schemas.microsoft.com/office/powerpoint/2010/main" val="2496131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a:latin typeface="Arial Narrow" panose="020B0606020202030204" pitchFamily="34" charset="0"/>
              </a:rPr>
              <a:t>TYPE OF WIDE AREA NETWORK  (WAN)</a:t>
            </a:r>
            <a:endParaRPr lang="en-IN"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r>
              <a:rPr lang="en-IN" b="1" dirty="0">
                <a:latin typeface="Arial Narrow" panose="020B0606020202030204" pitchFamily="34" charset="0"/>
              </a:rPr>
              <a:t>Switched WAN </a:t>
            </a:r>
            <a:endParaRPr lang="en-IN" b="1" dirty="0" smtClean="0">
              <a:latin typeface="Arial Narrow" panose="020B0606020202030204" pitchFamily="34" charset="0"/>
            </a:endParaRPr>
          </a:p>
          <a:p>
            <a:r>
              <a:rPr lang="en-IN" b="1" dirty="0">
                <a:latin typeface="Arial Narrow" panose="020B0606020202030204" pitchFamily="34" charset="0"/>
              </a:rPr>
              <a:t>Point-to-point WAN </a:t>
            </a:r>
            <a:endParaRPr lang="en-IN" b="1" dirty="0" smtClean="0">
              <a:latin typeface="Arial Narrow" panose="020B0606020202030204" pitchFamily="34" charset="0"/>
            </a:endParaRPr>
          </a:p>
          <a:p>
            <a:r>
              <a:rPr lang="en-IN" b="1" dirty="0">
                <a:latin typeface="Arial Narrow" panose="020B0606020202030204" pitchFamily="34" charset="0"/>
              </a:rPr>
              <a:t>Dedicated internet access (DIA) </a:t>
            </a:r>
            <a:r>
              <a:rPr lang="en-IN" b="1" dirty="0" smtClean="0">
                <a:latin typeface="Arial Narrow" panose="020B0606020202030204" pitchFamily="34" charset="0"/>
              </a:rPr>
              <a:t>WAN</a:t>
            </a:r>
          </a:p>
          <a:p>
            <a:r>
              <a:rPr lang="en-IN" b="1" dirty="0">
                <a:latin typeface="Arial Narrow" panose="020B0606020202030204" pitchFamily="34" charset="0"/>
              </a:rPr>
              <a:t>Broadband internet </a:t>
            </a:r>
            <a:r>
              <a:rPr lang="en-IN" b="1" dirty="0" smtClean="0">
                <a:latin typeface="Arial Narrow" panose="020B0606020202030204" pitchFamily="34" charset="0"/>
              </a:rPr>
              <a:t>WAN</a:t>
            </a:r>
          </a:p>
          <a:p>
            <a:r>
              <a:rPr lang="en-IN" b="1" dirty="0">
                <a:latin typeface="Arial Narrow" panose="020B0606020202030204" pitchFamily="34" charset="0"/>
              </a:rPr>
              <a:t>Voice over LTE (</a:t>
            </a:r>
            <a:r>
              <a:rPr lang="en-IN" b="1" dirty="0" err="1">
                <a:latin typeface="Arial Narrow" panose="020B0606020202030204" pitchFamily="34" charset="0"/>
              </a:rPr>
              <a:t>VoLTE</a:t>
            </a:r>
            <a:r>
              <a:rPr lang="en-IN" b="1" dirty="0">
                <a:latin typeface="Arial Narrow" panose="020B0606020202030204" pitchFamily="34" charset="0"/>
              </a:rPr>
              <a:t>) </a:t>
            </a:r>
            <a:r>
              <a:rPr lang="en-IN" b="1" dirty="0" smtClean="0">
                <a:latin typeface="Arial Narrow" panose="020B0606020202030204" pitchFamily="34" charset="0"/>
              </a:rPr>
              <a:t>WAN</a:t>
            </a:r>
          </a:p>
          <a:p>
            <a:r>
              <a:rPr lang="en-IN" b="1" dirty="0">
                <a:latin typeface="Arial Narrow" panose="020B0606020202030204" pitchFamily="34" charset="0"/>
              </a:rPr>
              <a:t>MPLS </a:t>
            </a:r>
            <a:r>
              <a:rPr lang="en-IN" b="1" dirty="0" smtClean="0">
                <a:latin typeface="Arial Narrow" panose="020B0606020202030204" pitchFamily="34" charset="0"/>
              </a:rPr>
              <a:t>WAN</a:t>
            </a:r>
          </a:p>
          <a:p>
            <a:r>
              <a:rPr lang="en-IN" b="1" dirty="0">
                <a:latin typeface="Arial Narrow" panose="020B0606020202030204" pitchFamily="34" charset="0"/>
              </a:rPr>
              <a:t>Software-defined (SD) WAN</a:t>
            </a:r>
            <a:endParaRPr lang="en-IN" dirty="0">
              <a:latin typeface="Arial Narrow" panose="020B0606020202030204" pitchFamily="34" charset="0"/>
            </a:endParaRPr>
          </a:p>
        </p:txBody>
      </p:sp>
    </p:spTree>
    <p:extLst>
      <p:ext uri="{BB962C8B-B14F-4D97-AF65-F5344CB8AC3E}">
        <p14:creationId xmlns:p14="http://schemas.microsoft.com/office/powerpoint/2010/main" val="570280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8" y="831085"/>
            <a:ext cx="4088674" cy="467179"/>
          </a:xfrm>
          <a:prstGeom prst="rect">
            <a:avLst/>
          </a:prstGeom>
        </p:spPr>
        <p:txBody>
          <a:bodyPr wrap="square">
            <a:spAutoFit/>
          </a:bodyPr>
          <a:lstStyle/>
          <a:p>
            <a:pPr algn="ctr">
              <a:lnSpc>
                <a:spcPct val="107000"/>
              </a:lnSpc>
              <a:spcAft>
                <a:spcPts val="0"/>
              </a:spcAft>
            </a:pPr>
            <a:r>
              <a:rPr lang="en-IN" sz="2400" b="1" u="sng" dirty="0">
                <a:latin typeface="Arial Narrow" panose="020B0606020202030204" pitchFamily="34" charset="0"/>
                <a:ea typeface="Calibri" panose="020F0502020204030204" pitchFamily="34" charset="0"/>
                <a:cs typeface="Calibri" panose="020F0502020204030204" pitchFamily="34" charset="0"/>
              </a:rPr>
              <a:t>LAYOUT OF OFFICE NETWORK</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eneric-Network-Diagram.png"/>
          <p:cNvPicPr/>
          <p:nvPr/>
        </p:nvPicPr>
        <p:blipFill>
          <a:blip r:embed="rId2">
            <a:extLst>
              <a:ext uri="{28A0092B-C50C-407E-A947-70E740481C1C}">
                <a14:useLocalDpi xmlns:a14="http://schemas.microsoft.com/office/drawing/2010/main" val="0"/>
              </a:ext>
            </a:extLst>
          </a:blip>
          <a:srcRect/>
          <a:stretch>
            <a:fillRect/>
          </a:stretch>
        </p:blipFill>
        <p:spPr bwMode="auto">
          <a:xfrm>
            <a:off x="2664823" y="1298264"/>
            <a:ext cx="6857999" cy="4889176"/>
          </a:xfrm>
          <a:prstGeom prst="rect">
            <a:avLst/>
          </a:prstGeom>
          <a:noFill/>
          <a:ln>
            <a:noFill/>
          </a:ln>
        </p:spPr>
      </p:pic>
    </p:spTree>
    <p:extLst>
      <p:ext uri="{BB962C8B-B14F-4D97-AF65-F5344CB8AC3E}">
        <p14:creationId xmlns:p14="http://schemas.microsoft.com/office/powerpoint/2010/main" val="3924005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lstStyle/>
          <a:p>
            <a:r>
              <a:rPr lang="en-IN" b="1" u="sng" dirty="0">
                <a:latin typeface="Arial Narrow" panose="020B0606020202030204" pitchFamily="34" charset="0"/>
              </a:rPr>
              <a:t>PRINTER SHARING IN NETWORK</a:t>
            </a:r>
            <a:endParaRPr lang="en-IN" dirty="0">
              <a:latin typeface="Arial Narrow" panose="020B0606020202030204" pitchFamily="34" charset="0"/>
            </a:endParaRPr>
          </a:p>
        </p:txBody>
      </p:sp>
      <p:pic>
        <p:nvPicPr>
          <p:cNvPr id="4" name="Picture 3" descr="PRINTER SHARING OVERVIEW&#10; "/>
          <p:cNvPicPr/>
          <p:nvPr/>
        </p:nvPicPr>
        <p:blipFill>
          <a:blip r:embed="rId2">
            <a:extLst>
              <a:ext uri="{28A0092B-C50C-407E-A947-70E740481C1C}">
                <a14:useLocalDpi xmlns:a14="http://schemas.microsoft.com/office/drawing/2010/main" val="0"/>
              </a:ext>
            </a:extLst>
          </a:blip>
          <a:srcRect/>
          <a:stretch>
            <a:fillRect/>
          </a:stretch>
        </p:blipFill>
        <p:spPr bwMode="auto">
          <a:xfrm>
            <a:off x="2769327" y="1724297"/>
            <a:ext cx="6505302" cy="4412071"/>
          </a:xfrm>
          <a:prstGeom prst="rect">
            <a:avLst/>
          </a:prstGeom>
          <a:noFill/>
          <a:ln>
            <a:noFill/>
          </a:ln>
        </p:spPr>
      </p:pic>
    </p:spTree>
    <p:extLst>
      <p:ext uri="{BB962C8B-B14F-4D97-AF65-F5344CB8AC3E}">
        <p14:creationId xmlns:p14="http://schemas.microsoft.com/office/powerpoint/2010/main" val="682133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lstStyle/>
          <a:p>
            <a:r>
              <a:rPr lang="en-IN" b="1" u="sng" dirty="0">
                <a:latin typeface="Arial Narrow" panose="020B0606020202030204" pitchFamily="34" charset="0"/>
              </a:rPr>
              <a:t>USING CONTROL PANEL</a:t>
            </a:r>
            <a:endParaRPr lang="en-IN" dirty="0">
              <a:latin typeface="Arial Narrow" panose="020B0606020202030204" pitchFamily="34" charset="0"/>
            </a:endParaRPr>
          </a:p>
        </p:txBody>
      </p:sp>
      <p:pic>
        <p:nvPicPr>
          <p:cNvPr id="5" name="Picture 4" descr="Step 1&#10; "/>
          <p:cNvPicPr/>
          <p:nvPr/>
        </p:nvPicPr>
        <p:blipFill>
          <a:blip r:embed="rId2">
            <a:extLst>
              <a:ext uri="{28A0092B-C50C-407E-A947-70E740481C1C}">
                <a14:useLocalDpi xmlns:a14="http://schemas.microsoft.com/office/drawing/2010/main" val="0"/>
              </a:ext>
            </a:extLst>
          </a:blip>
          <a:srcRect/>
          <a:stretch>
            <a:fillRect/>
          </a:stretch>
        </p:blipFill>
        <p:spPr bwMode="auto">
          <a:xfrm>
            <a:off x="1449980" y="1789611"/>
            <a:ext cx="2638697" cy="2207623"/>
          </a:xfrm>
          <a:prstGeom prst="rect">
            <a:avLst/>
          </a:prstGeom>
          <a:noFill/>
          <a:ln>
            <a:noFill/>
          </a:ln>
        </p:spPr>
      </p:pic>
      <p:pic>
        <p:nvPicPr>
          <p:cNvPr id="6" name="Picture 5" descr="Step 2&#10; "/>
          <p:cNvPicPr/>
          <p:nvPr/>
        </p:nvPicPr>
        <p:blipFill>
          <a:blip r:embed="rId3">
            <a:extLst>
              <a:ext uri="{28A0092B-C50C-407E-A947-70E740481C1C}">
                <a14:useLocalDpi xmlns:a14="http://schemas.microsoft.com/office/drawing/2010/main" val="0"/>
              </a:ext>
            </a:extLst>
          </a:blip>
          <a:srcRect/>
          <a:stretch>
            <a:fillRect/>
          </a:stretch>
        </p:blipFill>
        <p:spPr bwMode="auto">
          <a:xfrm>
            <a:off x="5228136" y="1789611"/>
            <a:ext cx="2603047" cy="2102350"/>
          </a:xfrm>
          <a:prstGeom prst="rect">
            <a:avLst/>
          </a:prstGeom>
          <a:noFill/>
          <a:ln>
            <a:noFill/>
          </a:ln>
        </p:spPr>
      </p:pic>
      <p:pic>
        <p:nvPicPr>
          <p:cNvPr id="7" name="Picture 6" descr="Step 3&#10; "/>
          <p:cNvPicPr/>
          <p:nvPr/>
        </p:nvPicPr>
        <p:blipFill>
          <a:blip r:embed="rId4">
            <a:extLst>
              <a:ext uri="{28A0092B-C50C-407E-A947-70E740481C1C}">
                <a14:useLocalDpi xmlns:a14="http://schemas.microsoft.com/office/drawing/2010/main" val="0"/>
              </a:ext>
            </a:extLst>
          </a:blip>
          <a:srcRect/>
          <a:stretch>
            <a:fillRect/>
          </a:stretch>
        </p:blipFill>
        <p:spPr bwMode="auto">
          <a:xfrm>
            <a:off x="1295402" y="3891961"/>
            <a:ext cx="3004457" cy="2050869"/>
          </a:xfrm>
          <a:prstGeom prst="rect">
            <a:avLst/>
          </a:prstGeom>
          <a:noFill/>
          <a:ln>
            <a:noFill/>
          </a:ln>
        </p:spPr>
      </p:pic>
      <p:pic>
        <p:nvPicPr>
          <p:cNvPr id="8" name="Picture 7" descr="Step 4&#10; "/>
          <p:cNvPicPr/>
          <p:nvPr/>
        </p:nvPicPr>
        <p:blipFill>
          <a:blip r:embed="rId5">
            <a:extLst>
              <a:ext uri="{28A0092B-C50C-407E-A947-70E740481C1C}">
                <a14:useLocalDpi xmlns:a14="http://schemas.microsoft.com/office/drawing/2010/main" val="0"/>
              </a:ext>
            </a:extLst>
          </a:blip>
          <a:srcRect/>
          <a:stretch>
            <a:fillRect/>
          </a:stretch>
        </p:blipFill>
        <p:spPr bwMode="auto">
          <a:xfrm>
            <a:off x="5228136" y="3997234"/>
            <a:ext cx="2913016" cy="2050868"/>
          </a:xfrm>
          <a:prstGeom prst="rect">
            <a:avLst/>
          </a:prstGeom>
          <a:noFill/>
          <a:ln>
            <a:noFill/>
          </a:ln>
        </p:spPr>
      </p:pic>
      <p:pic>
        <p:nvPicPr>
          <p:cNvPr id="9" name="Picture 8" descr="Step 5&#10; "/>
          <p:cNvPicPr/>
          <p:nvPr/>
        </p:nvPicPr>
        <p:blipFill>
          <a:blip r:embed="rId6">
            <a:extLst>
              <a:ext uri="{28A0092B-C50C-407E-A947-70E740481C1C}">
                <a14:useLocalDpi xmlns:a14="http://schemas.microsoft.com/office/drawing/2010/main" val="0"/>
              </a:ext>
            </a:extLst>
          </a:blip>
          <a:srcRect/>
          <a:stretch>
            <a:fillRect/>
          </a:stretch>
        </p:blipFill>
        <p:spPr bwMode="auto">
          <a:xfrm>
            <a:off x="8360229" y="2612571"/>
            <a:ext cx="2991394" cy="2651761"/>
          </a:xfrm>
          <a:prstGeom prst="rect">
            <a:avLst/>
          </a:prstGeom>
          <a:noFill/>
          <a:ln>
            <a:noFill/>
          </a:ln>
        </p:spPr>
      </p:pic>
    </p:spTree>
    <p:extLst>
      <p:ext uri="{BB962C8B-B14F-4D97-AF65-F5344CB8AC3E}">
        <p14:creationId xmlns:p14="http://schemas.microsoft.com/office/powerpoint/2010/main" val="3036597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lstStyle/>
          <a:p>
            <a:r>
              <a:rPr lang="en-IN" b="1" u="sng" dirty="0">
                <a:latin typeface="Arial Narrow" panose="020B0606020202030204" pitchFamily="34" charset="0"/>
              </a:rPr>
              <a:t>USING DEVICE AND PRINTERS</a:t>
            </a:r>
            <a:endParaRPr lang="en-IN" dirty="0">
              <a:latin typeface="Arial Narrow" panose="020B0606020202030204" pitchFamily="34" charset="0"/>
            </a:endParaRPr>
          </a:p>
        </p:txBody>
      </p:sp>
      <p:pic>
        <p:nvPicPr>
          <p:cNvPr id="10" name="Picture 9" descr="Step 1-4 (Start-Devices and Printers-&#10;Printer-Printer Properties)&#10; "/>
          <p:cNvPicPr/>
          <p:nvPr/>
        </p:nvPicPr>
        <p:blipFill>
          <a:blip r:embed="rId2">
            <a:extLst>
              <a:ext uri="{28A0092B-C50C-407E-A947-70E740481C1C}">
                <a14:useLocalDpi xmlns:a14="http://schemas.microsoft.com/office/drawing/2010/main" val="0"/>
              </a:ext>
            </a:extLst>
          </a:blip>
          <a:srcRect/>
          <a:stretch>
            <a:fillRect/>
          </a:stretch>
        </p:blipFill>
        <p:spPr bwMode="auto">
          <a:xfrm>
            <a:off x="1175656" y="2090054"/>
            <a:ext cx="4532813" cy="4127865"/>
          </a:xfrm>
          <a:prstGeom prst="rect">
            <a:avLst/>
          </a:prstGeom>
          <a:noFill/>
          <a:ln>
            <a:noFill/>
          </a:ln>
        </p:spPr>
      </p:pic>
      <p:pic>
        <p:nvPicPr>
          <p:cNvPr id="11" name="Picture 10" descr="Step 5-6 (Sharing-Ok)&#10; "/>
          <p:cNvPicPr/>
          <p:nvPr/>
        </p:nvPicPr>
        <p:blipFill>
          <a:blip r:embed="rId3">
            <a:extLst>
              <a:ext uri="{28A0092B-C50C-407E-A947-70E740481C1C}">
                <a14:useLocalDpi xmlns:a14="http://schemas.microsoft.com/office/drawing/2010/main" val="0"/>
              </a:ext>
            </a:extLst>
          </a:blip>
          <a:srcRect/>
          <a:stretch>
            <a:fillRect/>
          </a:stretch>
        </p:blipFill>
        <p:spPr bwMode="auto">
          <a:xfrm>
            <a:off x="6322421" y="2155368"/>
            <a:ext cx="5113111" cy="3827417"/>
          </a:xfrm>
          <a:prstGeom prst="rect">
            <a:avLst/>
          </a:prstGeom>
          <a:noFill/>
          <a:ln>
            <a:noFill/>
          </a:ln>
        </p:spPr>
      </p:pic>
    </p:spTree>
    <p:extLst>
      <p:ext uri="{BB962C8B-B14F-4D97-AF65-F5344CB8AC3E}">
        <p14:creationId xmlns:p14="http://schemas.microsoft.com/office/powerpoint/2010/main" val="3730603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normAutofit fontScale="90000"/>
          </a:bodyPr>
          <a:lstStyle/>
          <a:p>
            <a:r>
              <a:rPr lang="en-IN" b="1" u="sng" dirty="0">
                <a:latin typeface="Arial Narrow" panose="020B0606020202030204" pitchFamily="34" charset="0"/>
              </a:rPr>
              <a:t>USING ADD PRINTERS </a:t>
            </a:r>
            <a:r>
              <a:rPr lang="en-IN" b="1" u="sng" dirty="0" smtClean="0">
                <a:latin typeface="Arial Narrow" panose="020B0606020202030204" pitchFamily="34" charset="0"/>
              </a:rPr>
              <a:t/>
            </a:r>
            <a:br>
              <a:rPr lang="en-IN" b="1" u="sng" dirty="0" smtClean="0">
                <a:latin typeface="Arial Narrow" panose="020B0606020202030204" pitchFamily="34" charset="0"/>
              </a:rPr>
            </a:br>
            <a:r>
              <a:rPr lang="en-IN" b="1" u="sng" dirty="0" smtClean="0">
                <a:latin typeface="Arial Narrow" panose="020B0606020202030204" pitchFamily="34" charset="0"/>
              </a:rPr>
              <a:t>Client </a:t>
            </a:r>
            <a:r>
              <a:rPr lang="en-IN" b="1" u="sng" dirty="0">
                <a:latin typeface="Arial Narrow" panose="020B0606020202030204" pitchFamily="34" charset="0"/>
              </a:rPr>
              <a:t>Computer</a:t>
            </a:r>
            <a:endParaRPr lang="en-IN" dirty="0">
              <a:latin typeface="Arial Narrow" panose="020B0606020202030204" pitchFamily="34" charset="0"/>
            </a:endParaRPr>
          </a:p>
        </p:txBody>
      </p:sp>
      <p:pic>
        <p:nvPicPr>
          <p:cNvPr id="5" name="Picture 4" descr="Step 1&#10; "/>
          <p:cNvPicPr/>
          <p:nvPr/>
        </p:nvPicPr>
        <p:blipFill>
          <a:blip r:embed="rId2">
            <a:extLst>
              <a:ext uri="{28A0092B-C50C-407E-A947-70E740481C1C}">
                <a14:useLocalDpi xmlns:a14="http://schemas.microsoft.com/office/drawing/2010/main" val="0"/>
              </a:ext>
            </a:extLst>
          </a:blip>
          <a:srcRect/>
          <a:stretch>
            <a:fillRect/>
          </a:stretch>
        </p:blipFill>
        <p:spPr bwMode="auto">
          <a:xfrm>
            <a:off x="1000170" y="2217148"/>
            <a:ext cx="4068218" cy="3765642"/>
          </a:xfrm>
          <a:prstGeom prst="rect">
            <a:avLst/>
          </a:prstGeom>
          <a:noFill/>
          <a:ln>
            <a:noFill/>
          </a:ln>
        </p:spPr>
      </p:pic>
      <p:pic>
        <p:nvPicPr>
          <p:cNvPr id="6" name="Picture 5" descr="Step 2&#10; "/>
          <p:cNvPicPr/>
          <p:nvPr/>
        </p:nvPicPr>
        <p:blipFill>
          <a:blip r:embed="rId3">
            <a:extLst>
              <a:ext uri="{28A0092B-C50C-407E-A947-70E740481C1C}">
                <a14:useLocalDpi xmlns:a14="http://schemas.microsoft.com/office/drawing/2010/main" val="0"/>
              </a:ext>
            </a:extLst>
          </a:blip>
          <a:srcRect/>
          <a:stretch>
            <a:fillRect/>
          </a:stretch>
        </p:blipFill>
        <p:spPr bwMode="auto">
          <a:xfrm>
            <a:off x="6113417" y="2217148"/>
            <a:ext cx="4443641" cy="3765642"/>
          </a:xfrm>
          <a:prstGeom prst="rect">
            <a:avLst/>
          </a:prstGeom>
          <a:noFill/>
          <a:ln>
            <a:noFill/>
          </a:ln>
        </p:spPr>
      </p:pic>
    </p:spTree>
    <p:extLst>
      <p:ext uri="{BB962C8B-B14F-4D97-AF65-F5344CB8AC3E}">
        <p14:creationId xmlns:p14="http://schemas.microsoft.com/office/powerpoint/2010/main" val="3300540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normAutofit fontScale="90000"/>
          </a:bodyPr>
          <a:lstStyle/>
          <a:p>
            <a:r>
              <a:rPr lang="en-IN" b="1" u="sng" dirty="0">
                <a:latin typeface="Arial Narrow" panose="020B0606020202030204" pitchFamily="34" charset="0"/>
              </a:rPr>
              <a:t>USING ADD PRINTERS </a:t>
            </a:r>
            <a:r>
              <a:rPr lang="en-IN" b="1" u="sng" dirty="0" smtClean="0">
                <a:latin typeface="Arial Narrow" panose="020B0606020202030204" pitchFamily="34" charset="0"/>
              </a:rPr>
              <a:t/>
            </a:r>
            <a:br>
              <a:rPr lang="en-IN" b="1" u="sng" dirty="0" smtClean="0">
                <a:latin typeface="Arial Narrow" panose="020B0606020202030204" pitchFamily="34" charset="0"/>
              </a:rPr>
            </a:br>
            <a:r>
              <a:rPr lang="en-IN" b="1" u="sng" dirty="0" smtClean="0">
                <a:latin typeface="Arial Narrow" panose="020B0606020202030204" pitchFamily="34" charset="0"/>
              </a:rPr>
              <a:t>Client </a:t>
            </a:r>
            <a:r>
              <a:rPr lang="en-IN" b="1" u="sng" dirty="0">
                <a:latin typeface="Arial Narrow" panose="020B0606020202030204" pitchFamily="34" charset="0"/>
              </a:rPr>
              <a:t>Computer</a:t>
            </a:r>
            <a:endParaRPr lang="en-IN" dirty="0">
              <a:latin typeface="Arial Narrow" panose="020B0606020202030204" pitchFamily="34" charset="0"/>
            </a:endParaRPr>
          </a:p>
        </p:txBody>
      </p:sp>
      <p:pic>
        <p:nvPicPr>
          <p:cNvPr id="7" name="Picture 6" descr="Step 3&#10; "/>
          <p:cNvPicPr/>
          <p:nvPr/>
        </p:nvPicPr>
        <p:blipFill>
          <a:blip r:embed="rId2">
            <a:extLst>
              <a:ext uri="{28A0092B-C50C-407E-A947-70E740481C1C}">
                <a14:useLocalDpi xmlns:a14="http://schemas.microsoft.com/office/drawing/2010/main" val="0"/>
              </a:ext>
            </a:extLst>
          </a:blip>
          <a:srcRect/>
          <a:stretch>
            <a:fillRect/>
          </a:stretch>
        </p:blipFill>
        <p:spPr bwMode="auto">
          <a:xfrm>
            <a:off x="1439093" y="2387237"/>
            <a:ext cx="3733798" cy="3530691"/>
          </a:xfrm>
          <a:prstGeom prst="rect">
            <a:avLst/>
          </a:prstGeom>
          <a:noFill/>
          <a:ln>
            <a:noFill/>
          </a:ln>
        </p:spPr>
      </p:pic>
      <p:pic>
        <p:nvPicPr>
          <p:cNvPr id="8" name="Picture 7" descr="Step 4&#10; "/>
          <p:cNvPicPr/>
          <p:nvPr/>
        </p:nvPicPr>
        <p:blipFill>
          <a:blip r:embed="rId3">
            <a:extLst>
              <a:ext uri="{28A0092B-C50C-407E-A947-70E740481C1C}">
                <a14:useLocalDpi xmlns:a14="http://schemas.microsoft.com/office/drawing/2010/main" val="0"/>
              </a:ext>
            </a:extLst>
          </a:blip>
          <a:srcRect/>
          <a:stretch>
            <a:fillRect/>
          </a:stretch>
        </p:blipFill>
        <p:spPr bwMode="auto">
          <a:xfrm>
            <a:off x="6596743" y="2387236"/>
            <a:ext cx="4299855" cy="3530691"/>
          </a:xfrm>
          <a:prstGeom prst="rect">
            <a:avLst/>
          </a:prstGeom>
          <a:noFill/>
          <a:ln>
            <a:noFill/>
          </a:ln>
        </p:spPr>
      </p:pic>
    </p:spTree>
    <p:extLst>
      <p:ext uri="{BB962C8B-B14F-4D97-AF65-F5344CB8AC3E}">
        <p14:creationId xmlns:p14="http://schemas.microsoft.com/office/powerpoint/2010/main" val="3159876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normAutofit fontScale="90000"/>
          </a:bodyPr>
          <a:lstStyle/>
          <a:p>
            <a:r>
              <a:rPr lang="en-IN" b="1" u="sng" dirty="0">
                <a:latin typeface="Arial Narrow" panose="020B0606020202030204" pitchFamily="34" charset="0"/>
              </a:rPr>
              <a:t>USING ADD PRINTERS </a:t>
            </a:r>
            <a:r>
              <a:rPr lang="en-IN" b="1" u="sng" dirty="0" smtClean="0">
                <a:latin typeface="Arial Narrow" panose="020B0606020202030204" pitchFamily="34" charset="0"/>
              </a:rPr>
              <a:t/>
            </a:r>
            <a:br>
              <a:rPr lang="en-IN" b="1" u="sng" dirty="0" smtClean="0">
                <a:latin typeface="Arial Narrow" panose="020B0606020202030204" pitchFamily="34" charset="0"/>
              </a:rPr>
            </a:br>
            <a:r>
              <a:rPr lang="en-IN" b="1" u="sng" dirty="0" smtClean="0">
                <a:latin typeface="Arial Narrow" panose="020B0606020202030204" pitchFamily="34" charset="0"/>
              </a:rPr>
              <a:t>Client </a:t>
            </a:r>
            <a:r>
              <a:rPr lang="en-IN" b="1" u="sng" dirty="0">
                <a:latin typeface="Arial Narrow" panose="020B0606020202030204" pitchFamily="34" charset="0"/>
              </a:rPr>
              <a:t>Computer</a:t>
            </a:r>
            <a:endParaRPr lang="en-IN" dirty="0">
              <a:latin typeface="Arial Narrow" panose="020B0606020202030204" pitchFamily="34" charset="0"/>
            </a:endParaRPr>
          </a:p>
        </p:txBody>
      </p:sp>
      <p:pic>
        <p:nvPicPr>
          <p:cNvPr id="5" name="Picture 4" descr="Step 5&#10; "/>
          <p:cNvPicPr/>
          <p:nvPr/>
        </p:nvPicPr>
        <p:blipFill>
          <a:blip r:embed="rId2">
            <a:extLst>
              <a:ext uri="{28A0092B-C50C-407E-A947-70E740481C1C}">
                <a14:useLocalDpi xmlns:a14="http://schemas.microsoft.com/office/drawing/2010/main" val="0"/>
              </a:ext>
            </a:extLst>
          </a:blip>
          <a:srcRect/>
          <a:stretch>
            <a:fillRect/>
          </a:stretch>
        </p:blipFill>
        <p:spPr bwMode="auto">
          <a:xfrm>
            <a:off x="1295402" y="2409598"/>
            <a:ext cx="3772987" cy="3599316"/>
          </a:xfrm>
          <a:prstGeom prst="rect">
            <a:avLst/>
          </a:prstGeom>
          <a:noFill/>
          <a:ln>
            <a:noFill/>
          </a:ln>
        </p:spPr>
      </p:pic>
      <p:pic>
        <p:nvPicPr>
          <p:cNvPr id="6" name="Picture 5" descr="Step 6&#10; "/>
          <p:cNvPicPr/>
          <p:nvPr/>
        </p:nvPicPr>
        <p:blipFill>
          <a:blip r:embed="rId3">
            <a:extLst>
              <a:ext uri="{28A0092B-C50C-407E-A947-70E740481C1C}">
                <a14:useLocalDpi xmlns:a14="http://schemas.microsoft.com/office/drawing/2010/main" val="0"/>
              </a:ext>
            </a:extLst>
          </a:blip>
          <a:srcRect/>
          <a:stretch>
            <a:fillRect/>
          </a:stretch>
        </p:blipFill>
        <p:spPr bwMode="auto">
          <a:xfrm>
            <a:off x="6648994" y="2409598"/>
            <a:ext cx="4247604" cy="3599315"/>
          </a:xfrm>
          <a:prstGeom prst="rect">
            <a:avLst/>
          </a:prstGeom>
          <a:noFill/>
          <a:ln>
            <a:noFill/>
          </a:ln>
        </p:spPr>
      </p:pic>
    </p:spTree>
    <p:extLst>
      <p:ext uri="{BB962C8B-B14F-4D97-AF65-F5344CB8AC3E}">
        <p14:creationId xmlns:p14="http://schemas.microsoft.com/office/powerpoint/2010/main" val="4042997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normAutofit fontScale="90000"/>
          </a:bodyPr>
          <a:lstStyle/>
          <a:p>
            <a:r>
              <a:rPr lang="en-IN" b="1" u="sng" dirty="0">
                <a:latin typeface="Arial Narrow" panose="020B0606020202030204" pitchFamily="34" charset="0"/>
              </a:rPr>
              <a:t>USING ADD PRINTERS </a:t>
            </a:r>
            <a:r>
              <a:rPr lang="en-IN" b="1" u="sng" dirty="0" smtClean="0">
                <a:latin typeface="Arial Narrow" panose="020B0606020202030204" pitchFamily="34" charset="0"/>
              </a:rPr>
              <a:t/>
            </a:r>
            <a:br>
              <a:rPr lang="en-IN" b="1" u="sng" dirty="0" smtClean="0">
                <a:latin typeface="Arial Narrow" panose="020B0606020202030204" pitchFamily="34" charset="0"/>
              </a:rPr>
            </a:br>
            <a:r>
              <a:rPr lang="en-IN" b="1" u="sng" dirty="0" smtClean="0">
                <a:latin typeface="Arial Narrow" panose="020B0606020202030204" pitchFamily="34" charset="0"/>
              </a:rPr>
              <a:t>Client </a:t>
            </a:r>
            <a:r>
              <a:rPr lang="en-IN" b="1" u="sng" dirty="0">
                <a:latin typeface="Arial Narrow" panose="020B0606020202030204" pitchFamily="34" charset="0"/>
              </a:rPr>
              <a:t>Computer</a:t>
            </a:r>
            <a:endParaRPr lang="en-IN" dirty="0">
              <a:latin typeface="Arial Narrow" panose="020B0606020202030204" pitchFamily="34" charset="0"/>
            </a:endParaRPr>
          </a:p>
        </p:txBody>
      </p:sp>
      <p:pic>
        <p:nvPicPr>
          <p:cNvPr id="7" name="Picture 6" descr="DEFAULT PRINTER&#10; "/>
          <p:cNvPicPr/>
          <p:nvPr/>
        </p:nvPicPr>
        <p:blipFill>
          <a:blip r:embed="rId2">
            <a:extLst>
              <a:ext uri="{28A0092B-C50C-407E-A947-70E740481C1C}">
                <a14:useLocalDpi xmlns:a14="http://schemas.microsoft.com/office/drawing/2010/main" val="0"/>
              </a:ext>
            </a:extLst>
          </a:blip>
          <a:srcRect/>
          <a:stretch>
            <a:fillRect/>
          </a:stretch>
        </p:blipFill>
        <p:spPr bwMode="auto">
          <a:xfrm>
            <a:off x="1295402" y="2037804"/>
            <a:ext cx="3446415" cy="1920241"/>
          </a:xfrm>
          <a:prstGeom prst="rect">
            <a:avLst/>
          </a:prstGeom>
          <a:noFill/>
          <a:ln>
            <a:noFill/>
          </a:ln>
        </p:spPr>
      </p:pic>
      <p:pic>
        <p:nvPicPr>
          <p:cNvPr id="8" name="Picture 7" descr="BASIC TROUBLESHOOTING&#10; "/>
          <p:cNvPicPr/>
          <p:nvPr/>
        </p:nvPicPr>
        <p:blipFill>
          <a:blip r:embed="rId3">
            <a:extLst>
              <a:ext uri="{28A0092B-C50C-407E-A947-70E740481C1C}">
                <a14:useLocalDpi xmlns:a14="http://schemas.microsoft.com/office/drawing/2010/main" val="0"/>
              </a:ext>
            </a:extLst>
          </a:blip>
          <a:srcRect/>
          <a:stretch>
            <a:fillRect/>
          </a:stretch>
        </p:blipFill>
        <p:spPr bwMode="auto">
          <a:xfrm>
            <a:off x="7341327" y="2037532"/>
            <a:ext cx="3555272" cy="2103393"/>
          </a:xfrm>
          <a:prstGeom prst="rect">
            <a:avLst/>
          </a:prstGeom>
          <a:noFill/>
          <a:ln>
            <a:noFill/>
          </a:ln>
        </p:spPr>
      </p:pic>
      <p:pic>
        <p:nvPicPr>
          <p:cNvPr id="9" name="Picture 8" descr="PRINTER DEFAULT MARK&#10; "/>
          <p:cNvPicPr/>
          <p:nvPr/>
        </p:nvPicPr>
        <p:blipFill>
          <a:blip r:embed="rId4">
            <a:extLst>
              <a:ext uri="{28A0092B-C50C-407E-A947-70E740481C1C}">
                <a14:useLocalDpi xmlns:a14="http://schemas.microsoft.com/office/drawing/2010/main" val="0"/>
              </a:ext>
            </a:extLst>
          </a:blip>
          <a:srcRect/>
          <a:stretch>
            <a:fillRect/>
          </a:stretch>
        </p:blipFill>
        <p:spPr bwMode="auto">
          <a:xfrm>
            <a:off x="1295401" y="4049486"/>
            <a:ext cx="3328849" cy="2043475"/>
          </a:xfrm>
          <a:prstGeom prst="rect">
            <a:avLst/>
          </a:prstGeom>
          <a:noFill/>
          <a:ln>
            <a:noFill/>
          </a:ln>
        </p:spPr>
      </p:pic>
      <p:pic>
        <p:nvPicPr>
          <p:cNvPr id="10" name="Picture 9" descr="PRINTER BY MEANS OF NAME&#10;OR TCP/IP&#10; "/>
          <p:cNvPicPr/>
          <p:nvPr/>
        </p:nvPicPr>
        <p:blipFill>
          <a:blip r:embed="rId5">
            <a:extLst>
              <a:ext uri="{28A0092B-C50C-407E-A947-70E740481C1C}">
                <a14:useLocalDpi xmlns:a14="http://schemas.microsoft.com/office/drawing/2010/main" val="0"/>
              </a:ext>
            </a:extLst>
          </a:blip>
          <a:srcRect/>
          <a:stretch>
            <a:fillRect/>
          </a:stretch>
        </p:blipFill>
        <p:spPr bwMode="auto">
          <a:xfrm>
            <a:off x="7223760" y="4049486"/>
            <a:ext cx="3672838" cy="1981970"/>
          </a:xfrm>
          <a:prstGeom prst="rect">
            <a:avLst/>
          </a:prstGeom>
          <a:noFill/>
          <a:ln>
            <a:noFill/>
          </a:ln>
        </p:spPr>
      </p:pic>
    </p:spTree>
    <p:extLst>
      <p:ext uri="{BB962C8B-B14F-4D97-AF65-F5344CB8AC3E}">
        <p14:creationId xmlns:p14="http://schemas.microsoft.com/office/powerpoint/2010/main" val="1358889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63788"/>
          </a:xfrm>
        </p:spPr>
        <p:txBody>
          <a:bodyPr>
            <a:normAutofit fontScale="90000"/>
          </a:bodyPr>
          <a:lstStyle/>
          <a:p>
            <a:r>
              <a:rPr lang="en-IN" b="1" u="sng" dirty="0">
                <a:latin typeface="Arial Narrow" panose="020B0606020202030204" pitchFamily="34" charset="0"/>
              </a:rPr>
              <a:t>DATA BACKUP </a:t>
            </a:r>
            <a:endParaRPr lang="en-IN" dirty="0">
              <a:latin typeface="Arial Narrow" panose="020B0606020202030204" pitchFamily="34" charset="0"/>
            </a:endParaRPr>
          </a:p>
        </p:txBody>
      </p:sp>
      <p:sp>
        <p:nvSpPr>
          <p:cNvPr id="3" name="Text Placeholder 2"/>
          <p:cNvSpPr>
            <a:spLocks noGrp="1"/>
          </p:cNvSpPr>
          <p:nvPr>
            <p:ph type="body" idx="1"/>
          </p:nvPr>
        </p:nvSpPr>
        <p:spPr>
          <a:xfrm>
            <a:off x="1295400" y="1670353"/>
            <a:ext cx="9601198" cy="576262"/>
          </a:xfrm>
        </p:spPr>
        <p:txBody>
          <a:bodyPr/>
          <a:lstStyle/>
          <a:p>
            <a:pPr algn="ctr"/>
            <a:r>
              <a:rPr lang="en-IN" b="1" u="sng" dirty="0">
                <a:solidFill>
                  <a:schemeClr val="bg2">
                    <a:lumMod val="10000"/>
                  </a:schemeClr>
                </a:solidFill>
                <a:latin typeface="Arial Narrow" panose="020B0606020202030204" pitchFamily="34" charset="0"/>
              </a:rPr>
              <a:t>NETWORK ATTACHED STORAGE (</a:t>
            </a:r>
            <a:r>
              <a:rPr lang="en-IN" b="1" u="sng" dirty="0" smtClean="0">
                <a:solidFill>
                  <a:schemeClr val="bg2">
                    <a:lumMod val="10000"/>
                  </a:schemeClr>
                </a:solidFill>
                <a:latin typeface="Arial Narrow" panose="020B0606020202030204" pitchFamily="34" charset="0"/>
              </a:rPr>
              <a:t>NAS)</a:t>
            </a:r>
            <a:endParaRPr lang="en-IN" dirty="0">
              <a:solidFill>
                <a:schemeClr val="bg2">
                  <a:lumMod val="10000"/>
                </a:schemeClr>
              </a:solidFill>
              <a:latin typeface="Arial Narrow" panose="020B0606020202030204" pitchFamily="34" charset="0"/>
            </a:endParaRPr>
          </a:p>
        </p:txBody>
      </p:sp>
      <p:pic>
        <p:nvPicPr>
          <p:cNvPr id="7" name="Picture 6" descr="Network Attached Storage - Tech-FAQ"/>
          <p:cNvPicPr/>
          <p:nvPr/>
        </p:nvPicPr>
        <p:blipFill>
          <a:blip r:embed="rId2">
            <a:extLst>
              <a:ext uri="{28A0092B-C50C-407E-A947-70E740481C1C}">
                <a14:useLocalDpi xmlns:a14="http://schemas.microsoft.com/office/drawing/2010/main" val="0"/>
              </a:ext>
            </a:extLst>
          </a:blip>
          <a:srcRect/>
          <a:stretch>
            <a:fillRect/>
          </a:stretch>
        </p:blipFill>
        <p:spPr bwMode="auto">
          <a:xfrm>
            <a:off x="3304902" y="2271047"/>
            <a:ext cx="5747658" cy="3842370"/>
          </a:xfrm>
          <a:prstGeom prst="rect">
            <a:avLst/>
          </a:prstGeom>
          <a:noFill/>
          <a:ln>
            <a:noFill/>
          </a:ln>
        </p:spPr>
      </p:pic>
    </p:spTree>
    <p:extLst>
      <p:ext uri="{BB962C8B-B14F-4D97-AF65-F5344CB8AC3E}">
        <p14:creationId xmlns:p14="http://schemas.microsoft.com/office/powerpoint/2010/main" val="101158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901339"/>
            <a:ext cx="10750731" cy="4936864"/>
          </a:xfrm>
          <a:prstGeom prst="rect">
            <a:avLst/>
          </a:prstGeom>
        </p:spPr>
        <p:txBody>
          <a:bodyPr wrap="square">
            <a:spAutoFit/>
          </a:bodyPr>
          <a:lstStyle/>
          <a:p>
            <a:pPr algn="just">
              <a:lnSpc>
                <a:spcPct val="107000"/>
              </a:lnSpc>
              <a:spcAft>
                <a:spcPts val="0"/>
              </a:spcAft>
            </a:pPr>
            <a:r>
              <a:rPr lang="en-IN" b="1" u="sng" dirty="0">
                <a:solidFill>
                  <a:srgbClr val="1C1C1C"/>
                </a:solidFill>
                <a:latin typeface="Arial Narrow" panose="020B0606020202030204" pitchFamily="34" charset="0"/>
                <a:ea typeface="Calibri" panose="020F0502020204030204" pitchFamily="34" charset="0"/>
                <a:cs typeface="Times New Roman" panose="02020603050405020304" pitchFamily="18" charset="0"/>
              </a:rPr>
              <a:t>NETWORK ATTACHED STORAGE (NAS)</a:t>
            </a:r>
            <a:r>
              <a:rPr lang="en-IN" b="1" dirty="0">
                <a:solidFill>
                  <a:srgbClr val="1C1C1C"/>
                </a:solidFill>
                <a:latin typeface="Arial Narrow" panose="020B0606020202030204" pitchFamily="34" charset="0"/>
                <a:ea typeface="Calibri" panose="020F0502020204030204" pitchFamily="34" charset="0"/>
                <a:cs typeface="Times New Roman" panose="02020603050405020304" pitchFamily="18" charset="0"/>
              </a:rPr>
              <a:t> :</a:t>
            </a:r>
            <a:r>
              <a:rPr lang="en-IN" dirty="0">
                <a:solidFill>
                  <a:srgbClr val="1C1C1C"/>
                </a:solidFill>
                <a:latin typeface="Arial Narrow" panose="020B0606020202030204" pitchFamily="34" charset="0"/>
                <a:ea typeface="Calibri" panose="020F0502020204030204" pitchFamily="34" charset="0"/>
                <a:cs typeface="Times New Roman" panose="02020603050405020304" pitchFamily="18" charset="0"/>
              </a:rPr>
              <a:t> Network-attached storage (NAS) is so-called because it connects to and is accessed through a network, not directly from a user’s computer. NAS devices come with a processor and operating system, as well as applications for managing access to files. Devices do not carry a keyboard or display, but are configured and managed through a web-based interface on a connected machine.</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solidFill>
                  <a:srgbClr val="1C1C1C"/>
                </a:solidFill>
                <a:latin typeface="Arial Narrow" panose="020B0606020202030204" pitchFamily="34" charset="0"/>
                <a:ea typeface="Calibri" panose="020F0502020204030204" pitchFamily="34" charset="0"/>
                <a:cs typeface="Times New Roman" panose="02020603050405020304" pitchFamily="18" charset="0"/>
              </a:rPr>
              <a:t>NAS devices can be connected to a local business or home network using an </a:t>
            </a:r>
            <a:r>
              <a:rPr lang="en-IN" dirty="0" err="1">
                <a:solidFill>
                  <a:srgbClr val="1C1C1C"/>
                </a:solidFill>
                <a:latin typeface="Arial Narrow" panose="020B0606020202030204" pitchFamily="34" charset="0"/>
                <a:ea typeface="Calibri" panose="020F0502020204030204" pitchFamily="34" charset="0"/>
                <a:cs typeface="Times New Roman" panose="02020603050405020304" pitchFamily="18" charset="0"/>
              </a:rPr>
              <a:t>ethernet</a:t>
            </a:r>
            <a:r>
              <a:rPr lang="en-IN" dirty="0">
                <a:solidFill>
                  <a:srgbClr val="1C1C1C"/>
                </a:solidFill>
                <a:latin typeface="Arial Narrow" panose="020B0606020202030204" pitchFamily="34" charset="0"/>
                <a:ea typeface="Calibri" panose="020F0502020204030204" pitchFamily="34" charset="0"/>
                <a:cs typeface="Times New Roman" panose="02020603050405020304" pitchFamily="18" charset="0"/>
              </a:rPr>
              <a:t> cable or a Wi-Fi-enabled network to allow authorized users to connect remotely</a:t>
            </a:r>
            <a:r>
              <a:rPr lang="en-IN" dirty="0" smtClean="0">
                <a:solidFill>
                  <a:srgbClr val="1C1C1C"/>
                </a:solidFill>
                <a:latin typeface="Arial Narrow" panose="020B0606020202030204" pitchFamily="34" charset="0"/>
                <a:ea typeface="Calibri" panose="020F0502020204030204" pitchFamily="34" charset="0"/>
                <a:cs typeface="Times New Roman" panose="02020603050405020304" pitchFamily="18" charset="0"/>
              </a:rPr>
              <a:t>.</a:t>
            </a:r>
          </a:p>
          <a:p>
            <a:pPr algn="just">
              <a:lnSpc>
                <a:spcPct val="107000"/>
              </a:lnSpc>
              <a:spcAft>
                <a:spcPts val="0"/>
              </a:spcAft>
            </a:pPr>
            <a:endParaRPr lang="en-IN" dirty="0" smtClean="0">
              <a:solidFill>
                <a:srgbClr val="1C1C1C"/>
              </a:solidFill>
              <a:latin typeface="Arial Narrow" panose="020B0606020202030204" pitchFamily="34" charset="0"/>
              <a:ea typeface="Calibri" panose="020F0502020204030204" pitchFamily="34" charset="0"/>
              <a:cs typeface="Times New Roman" panose="02020603050405020304" pitchFamily="18" charset="0"/>
            </a:endParaRPr>
          </a:p>
          <a:p>
            <a:pPr algn="just"/>
            <a:r>
              <a:rPr lang="en-IN" b="1" u="sng" dirty="0">
                <a:latin typeface="Arial Narrow" panose="020B0606020202030204" pitchFamily="34" charset="0"/>
              </a:rPr>
              <a:t>EXTERNAL HARD DRIVE :</a:t>
            </a:r>
            <a:r>
              <a:rPr lang="en-IN" dirty="0">
                <a:latin typeface="Arial Narrow" panose="020B0606020202030204" pitchFamily="34" charset="0"/>
              </a:rPr>
              <a:t> External hard drives are a popular choice for data backup due to their convenience and ease of use. These devices connect to your computer via USB or other connection types and offer a large amount of storage space for your data. External hard drives are portable, allowing you to easily move and store your data off-site for added security. They also provide a relatively fast backup process compared to other methods, such as removable media</a:t>
            </a:r>
            <a:r>
              <a:rPr lang="en-IN" dirty="0" smtClean="0">
                <a:latin typeface="Arial Narrow" panose="020B0606020202030204" pitchFamily="34" charset="0"/>
              </a:rPr>
              <a:t>.</a:t>
            </a:r>
          </a:p>
          <a:p>
            <a:pPr algn="just"/>
            <a:endParaRPr lang="en-GB" dirty="0">
              <a:latin typeface="Arial Narrow" panose="020B0606020202030204" pitchFamily="34" charset="0"/>
            </a:endParaRPr>
          </a:p>
          <a:p>
            <a:pPr algn="just"/>
            <a:r>
              <a:rPr lang="en-IN" b="1" u="sng" dirty="0">
                <a:latin typeface="Arial Narrow" panose="020B0606020202030204" pitchFamily="34" charset="0"/>
              </a:rPr>
              <a:t>CLOUD STORAGE :</a:t>
            </a:r>
            <a:r>
              <a:rPr lang="en-IN" dirty="0">
                <a:latin typeface="Arial Narrow" panose="020B0606020202030204" pitchFamily="34" charset="0"/>
              </a:rPr>
              <a:t> In this fast-moving world it become necessary to store data on the cloud storage. The biggest advantage of cloud storage is that we can store any type of data in digital form on the cloud. Another advantage of cloud storage is that we can access data from anywhere, anytime on any device. There are many cloud storage providers such as, Google Drive, Dropbox, OneDrive, iCloud, etc. They provide free service for limited storage but if you want to store beyond the limit, you have to pay. In this section, we will discuss what is cloud storage, uses of cloud storage, and its architecture in detail</a:t>
            </a:r>
            <a:r>
              <a:rPr lang="en-IN" dirty="0" smtClean="0">
                <a:latin typeface="Arial Narrow" panose="020B0606020202030204" pitchFamily="34" charset="0"/>
              </a:rPr>
              <a:t>.</a:t>
            </a:r>
            <a:endParaRPr lang="en-IN" dirty="0">
              <a:latin typeface="Arial Narrow" panose="020B0606020202030204" pitchFamily="34" charset="0"/>
            </a:endParaRPr>
          </a:p>
        </p:txBody>
      </p:sp>
    </p:spTree>
    <p:extLst>
      <p:ext uri="{BB962C8B-B14F-4D97-AF65-F5344CB8AC3E}">
        <p14:creationId xmlns:p14="http://schemas.microsoft.com/office/powerpoint/2010/main" val="1555341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latin typeface="Arial Narrow" panose="020B0606020202030204" pitchFamily="34" charset="0"/>
              </a:rPr>
              <a:t>SERVERS</a:t>
            </a:r>
            <a:endParaRPr lang="en-IN" dirty="0">
              <a:latin typeface="Arial Narrow" panose="020B0606020202030204" pitchFamily="34" charset="0"/>
            </a:endParaRPr>
          </a:p>
        </p:txBody>
      </p:sp>
      <p:pic>
        <p:nvPicPr>
          <p:cNvPr id="1026" name="Picture 2" descr="Types of Ser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598" y="1946367"/>
            <a:ext cx="6371993" cy="42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8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054220"/>
          </a:xfrm>
        </p:spPr>
        <p:txBody>
          <a:bodyPr/>
          <a:lstStyle/>
          <a:p>
            <a:r>
              <a:rPr lang="en-IN" b="1" u="sng" dirty="0">
                <a:latin typeface="Arial Narrow" panose="020B0606020202030204" pitchFamily="34" charset="0"/>
              </a:rPr>
              <a:t>NETWORKING – LAN </a:t>
            </a:r>
            <a:r>
              <a:rPr lang="en-IN" dirty="0">
                <a:latin typeface="Arial Narrow" panose="020B0606020202030204" pitchFamily="34" charset="0"/>
              </a:rPr>
              <a:t/>
            </a:r>
            <a:br>
              <a:rPr lang="en-IN" dirty="0">
                <a:latin typeface="Arial Narrow" panose="020B0606020202030204" pitchFamily="34" charset="0"/>
              </a:rPr>
            </a:br>
            <a:endParaRPr lang="en-IN" dirty="0">
              <a:latin typeface="Arial Narrow" panose="020B0606020202030204" pitchFamily="34" charset="0"/>
            </a:endParaRPr>
          </a:p>
        </p:txBody>
      </p:sp>
      <p:sp>
        <p:nvSpPr>
          <p:cNvPr id="4" name="Text Placeholder 3"/>
          <p:cNvSpPr>
            <a:spLocks noGrp="1"/>
          </p:cNvSpPr>
          <p:nvPr>
            <p:ph type="body" sz="half" idx="2"/>
          </p:nvPr>
        </p:nvSpPr>
        <p:spPr>
          <a:xfrm>
            <a:off x="1162594" y="3031065"/>
            <a:ext cx="4101737" cy="2899472"/>
          </a:xfrm>
        </p:spPr>
        <p:txBody>
          <a:bodyPr>
            <a:normAutofit/>
          </a:bodyPr>
          <a:lstStyle/>
          <a:p>
            <a:pPr algn="just"/>
            <a:r>
              <a:rPr lang="en-IN" sz="1800" b="1" u="sng" dirty="0">
                <a:latin typeface="Arial Narrow" panose="020B0606020202030204" pitchFamily="34" charset="0"/>
              </a:rPr>
              <a:t>WHAT IS A LOCAL AREA NETWORK  (LAN)?</a:t>
            </a:r>
            <a:endParaRPr lang="en-IN" sz="1800" dirty="0">
              <a:latin typeface="Arial Narrow" panose="020B0606020202030204" pitchFamily="34" charset="0"/>
            </a:endParaRPr>
          </a:p>
          <a:p>
            <a:pPr algn="just"/>
            <a:r>
              <a:rPr lang="en-IN" sz="1800" dirty="0">
                <a:latin typeface="Arial Narrow" panose="020B0606020202030204" pitchFamily="34" charset="0"/>
              </a:rPr>
              <a:t>A local area network (LAN) is a group of computers and peripheral devices that are connected together within a distinct geographic area, such as an office building or campus. The devices are connected via a common communications line or wireless connection to a server.</a:t>
            </a:r>
          </a:p>
          <a:p>
            <a:pPr algn="just"/>
            <a:endParaRPr lang="en-IN" dirty="0"/>
          </a:p>
        </p:txBody>
      </p:sp>
      <p:pic>
        <p:nvPicPr>
          <p:cNvPr id="5" name="Content Placeholder 4" descr="Local Area Network (LAN) diagram shows various machines connected by LAN cables to a switch."/>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2526" y="1123405"/>
            <a:ext cx="5812970" cy="4489755"/>
          </a:xfrm>
          <a:prstGeom prst="rect">
            <a:avLst/>
          </a:prstGeom>
          <a:noFill/>
          <a:ln>
            <a:noFill/>
          </a:ln>
        </p:spPr>
      </p:pic>
    </p:spTree>
    <p:extLst>
      <p:ext uri="{BB962C8B-B14F-4D97-AF65-F5344CB8AC3E}">
        <p14:creationId xmlns:p14="http://schemas.microsoft.com/office/powerpoint/2010/main" val="2895837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3938"/>
            <a:ext cx="9601196" cy="1303867"/>
          </a:xfrm>
        </p:spPr>
        <p:txBody>
          <a:bodyPr>
            <a:normAutofit/>
          </a:bodyPr>
          <a:lstStyle/>
          <a:p>
            <a:r>
              <a:rPr lang="en-IN" b="1" u="sng" dirty="0">
                <a:latin typeface="Arial Narrow" panose="020B0606020202030204" pitchFamily="34" charset="0"/>
              </a:rPr>
              <a:t>WHAT IS SERVER </a:t>
            </a:r>
            <a:endParaRPr lang="en-IN" dirty="0">
              <a:latin typeface="Arial Narrow" panose="020B0606020202030204" pitchFamily="34" charset="0"/>
            </a:endParaRPr>
          </a:p>
        </p:txBody>
      </p:sp>
      <p:sp>
        <p:nvSpPr>
          <p:cNvPr id="4" name="TextBox 3"/>
          <p:cNvSpPr txBox="1"/>
          <p:nvPr/>
        </p:nvSpPr>
        <p:spPr>
          <a:xfrm>
            <a:off x="1295402" y="2717074"/>
            <a:ext cx="9601196" cy="3139321"/>
          </a:xfrm>
          <a:prstGeom prst="rect">
            <a:avLst/>
          </a:prstGeom>
          <a:noFill/>
        </p:spPr>
        <p:txBody>
          <a:bodyPr wrap="square" rtlCol="0">
            <a:spAutoFit/>
          </a:bodyPr>
          <a:lstStyle/>
          <a:p>
            <a:r>
              <a:rPr lang="en-IN" dirty="0">
                <a:latin typeface="Arial Narrow" panose="020B0606020202030204" pitchFamily="34" charset="0"/>
              </a:rPr>
              <a:t>A server is a specialized computer or software system designed to provide services, data, or resources to other computers, known as clients, over a network. These services can range from delivering web pages and email to storing and managing files or running applications. These machines run on a client-server model, where clients request specific services or resources, and the server </a:t>
            </a:r>
            <a:r>
              <a:rPr lang="en-IN" dirty="0" err="1">
                <a:latin typeface="Arial Narrow" panose="020B0606020202030204" pitchFamily="34" charset="0"/>
              </a:rPr>
              <a:t>fulfills</a:t>
            </a:r>
            <a:r>
              <a:rPr lang="en-IN" dirty="0">
                <a:latin typeface="Arial Narrow" panose="020B0606020202030204" pitchFamily="34" charset="0"/>
              </a:rPr>
              <a:t> these requests</a:t>
            </a:r>
            <a:r>
              <a:rPr lang="en-IN" dirty="0" smtClean="0">
                <a:latin typeface="Arial Narrow" panose="020B0606020202030204" pitchFamily="34" charset="0"/>
              </a:rPr>
              <a:t>.</a:t>
            </a:r>
          </a:p>
          <a:p>
            <a:endParaRPr lang="en-GB" dirty="0">
              <a:latin typeface="Arial Narrow" panose="020B0606020202030204" pitchFamily="34" charset="0"/>
            </a:endParaRPr>
          </a:p>
          <a:p>
            <a:r>
              <a:rPr lang="en-IN" b="1" u="sng" dirty="0">
                <a:latin typeface="Arial Narrow" panose="020B0606020202030204" pitchFamily="34" charset="0"/>
              </a:rPr>
              <a:t>WHAT DOES A SERVER DO ? </a:t>
            </a:r>
            <a:endParaRPr lang="en-IN" dirty="0">
              <a:latin typeface="Arial Narrow" panose="020B0606020202030204" pitchFamily="34" charset="0"/>
            </a:endParaRPr>
          </a:p>
          <a:p>
            <a:r>
              <a:rPr lang="en-IN" dirty="0">
                <a:latin typeface="Arial Narrow" panose="020B0606020202030204" pitchFamily="34" charset="0"/>
              </a:rPr>
              <a:t> </a:t>
            </a:r>
          </a:p>
          <a:p>
            <a:r>
              <a:rPr lang="en-IN" dirty="0">
                <a:latin typeface="Arial Narrow" panose="020B0606020202030204" pitchFamily="34" charset="0"/>
              </a:rPr>
              <a:t>Servers are the digital workhorses that power much of our modern world. To understand their significance, it’s essential to grasp the wide array of tasks they can perform. Here, we explore the multifaceted role of servers and the core functions they </a:t>
            </a:r>
            <a:r>
              <a:rPr lang="en-IN" dirty="0" smtClean="0">
                <a:latin typeface="Arial Narrow" panose="020B0606020202030204" pitchFamily="34" charset="0"/>
              </a:rPr>
              <a:t>execute</a:t>
            </a:r>
            <a:endParaRPr lang="en-IN" dirty="0">
              <a:latin typeface="Arial Narrow" panose="020B0606020202030204" pitchFamily="34" charset="0"/>
            </a:endParaRPr>
          </a:p>
          <a:p>
            <a:endParaRPr lang="en-IN" dirty="0">
              <a:latin typeface="Arial Narrow" panose="020B0606020202030204" pitchFamily="34" charset="0"/>
            </a:endParaRPr>
          </a:p>
        </p:txBody>
      </p:sp>
    </p:spTree>
    <p:extLst>
      <p:ext uri="{BB962C8B-B14F-4D97-AF65-F5344CB8AC3E}">
        <p14:creationId xmlns:p14="http://schemas.microsoft.com/office/powerpoint/2010/main" val="420894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latin typeface="Arial Narrow" panose="020B0606020202030204" pitchFamily="34" charset="0"/>
              </a:rPr>
              <a:t>TYPES OF SERVERS </a:t>
            </a:r>
            <a:endParaRPr lang="en-IN" dirty="0">
              <a:latin typeface="Arial Narrow" panose="020B0606020202030204" pitchFamily="34" charset="0"/>
            </a:endParaRPr>
          </a:p>
        </p:txBody>
      </p:sp>
      <p:sp>
        <p:nvSpPr>
          <p:cNvPr id="3" name="Content Placeholder 2"/>
          <p:cNvSpPr>
            <a:spLocks noGrp="1"/>
          </p:cNvSpPr>
          <p:nvPr>
            <p:ph idx="1"/>
          </p:nvPr>
        </p:nvSpPr>
        <p:spPr>
          <a:xfrm>
            <a:off x="1726475" y="2556932"/>
            <a:ext cx="3668485" cy="3318936"/>
          </a:xfrm>
        </p:spPr>
        <p:txBody>
          <a:bodyPr>
            <a:normAutofit fontScale="92500" lnSpcReduction="20000"/>
          </a:bodyPr>
          <a:lstStyle/>
          <a:p>
            <a:r>
              <a:rPr lang="en-GB" dirty="0" smtClean="0">
                <a:latin typeface="Arial Narrow" panose="020B0606020202030204" pitchFamily="34" charset="0"/>
              </a:rPr>
              <a:t>WEB SERVER</a:t>
            </a:r>
          </a:p>
          <a:p>
            <a:r>
              <a:rPr lang="en-GB" dirty="0" smtClean="0">
                <a:latin typeface="Arial Narrow" panose="020B0606020202030204" pitchFamily="34" charset="0"/>
              </a:rPr>
              <a:t>FILE SERVER</a:t>
            </a:r>
          </a:p>
          <a:p>
            <a:r>
              <a:rPr lang="en-GB" dirty="0" smtClean="0">
                <a:latin typeface="Arial Narrow" panose="020B0606020202030204" pitchFamily="34" charset="0"/>
              </a:rPr>
              <a:t>DATABASE SERVER</a:t>
            </a:r>
          </a:p>
          <a:p>
            <a:r>
              <a:rPr lang="en-GB" dirty="0" smtClean="0">
                <a:latin typeface="Arial Narrow" panose="020B0606020202030204" pitchFamily="34" charset="0"/>
              </a:rPr>
              <a:t>EMAIL SERVER</a:t>
            </a:r>
          </a:p>
          <a:p>
            <a:r>
              <a:rPr lang="en-GB" dirty="0" smtClean="0">
                <a:latin typeface="Arial Narrow" panose="020B0606020202030204" pitchFamily="34" charset="0"/>
              </a:rPr>
              <a:t>APPLICATION SERVER</a:t>
            </a:r>
          </a:p>
          <a:p>
            <a:r>
              <a:rPr lang="en-GB" dirty="0" smtClean="0">
                <a:latin typeface="Arial Narrow" panose="020B0606020202030204" pitchFamily="34" charset="0"/>
              </a:rPr>
              <a:t>PROXY SERVER</a:t>
            </a:r>
          </a:p>
          <a:p>
            <a:r>
              <a:rPr lang="en-GB" dirty="0" smtClean="0">
                <a:latin typeface="Arial Narrow" panose="020B0606020202030204" pitchFamily="34" charset="0"/>
              </a:rPr>
              <a:t>PRINT SERVER</a:t>
            </a:r>
          </a:p>
          <a:p>
            <a:r>
              <a:rPr lang="en-GB" dirty="0" smtClean="0">
                <a:latin typeface="Arial Narrow" panose="020B0606020202030204" pitchFamily="34" charset="0"/>
              </a:rPr>
              <a:t>DNS SERVER</a:t>
            </a:r>
            <a:endParaRPr lang="en-IN" dirty="0">
              <a:latin typeface="Arial Narrow" panose="020B0606020202030204" pitchFamily="34" charset="0"/>
            </a:endParaRPr>
          </a:p>
        </p:txBody>
      </p:sp>
      <p:sp>
        <p:nvSpPr>
          <p:cNvPr id="4" name="Content Placeholder 2"/>
          <p:cNvSpPr txBox="1">
            <a:spLocks/>
          </p:cNvSpPr>
          <p:nvPr/>
        </p:nvSpPr>
        <p:spPr>
          <a:xfrm>
            <a:off x="5745481" y="2556932"/>
            <a:ext cx="3668485"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GB" dirty="0" smtClean="0">
              <a:latin typeface="Arial Narrow" panose="020B0606020202030204" pitchFamily="34" charset="0"/>
            </a:endParaRPr>
          </a:p>
        </p:txBody>
      </p:sp>
      <p:sp>
        <p:nvSpPr>
          <p:cNvPr id="5" name="Content Placeholder 2"/>
          <p:cNvSpPr txBox="1">
            <a:spLocks/>
          </p:cNvSpPr>
          <p:nvPr/>
        </p:nvSpPr>
        <p:spPr>
          <a:xfrm>
            <a:off x="6683828" y="2556932"/>
            <a:ext cx="3668485"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dirty="0" smtClean="0">
                <a:latin typeface="Arial Narrow" panose="020B0606020202030204" pitchFamily="34" charset="0"/>
              </a:rPr>
              <a:t>GAME SERVER</a:t>
            </a:r>
          </a:p>
          <a:p>
            <a:r>
              <a:rPr lang="en-GB" dirty="0" smtClean="0">
                <a:latin typeface="Arial Narrow" panose="020B0606020202030204" pitchFamily="34" charset="0"/>
              </a:rPr>
              <a:t>FTP SERVER</a:t>
            </a:r>
          </a:p>
          <a:p>
            <a:r>
              <a:rPr lang="en-GB" dirty="0" smtClean="0">
                <a:latin typeface="Arial Narrow" panose="020B0606020202030204" pitchFamily="34" charset="0"/>
              </a:rPr>
              <a:t>MEDIA SERVER </a:t>
            </a:r>
          </a:p>
          <a:p>
            <a:r>
              <a:rPr lang="en-GB" dirty="0" smtClean="0">
                <a:latin typeface="Arial Narrow" panose="020B0606020202030204" pitchFamily="34" charset="0"/>
              </a:rPr>
              <a:t>EMAIL SERVER</a:t>
            </a:r>
          </a:p>
          <a:p>
            <a:r>
              <a:rPr lang="en-GB" dirty="0" smtClean="0">
                <a:latin typeface="Arial Narrow" panose="020B0606020202030204" pitchFamily="34" charset="0"/>
              </a:rPr>
              <a:t>AUTHENTICATION SERVER</a:t>
            </a:r>
          </a:p>
          <a:p>
            <a:r>
              <a:rPr lang="en-GB" dirty="0" smtClean="0">
                <a:latin typeface="Arial Narrow" panose="020B0606020202030204" pitchFamily="34" charset="0"/>
              </a:rPr>
              <a:t>TOWER SERVER</a:t>
            </a:r>
          </a:p>
          <a:p>
            <a:r>
              <a:rPr lang="en-GB" dirty="0" smtClean="0">
                <a:latin typeface="Arial Narrow" panose="020B0606020202030204" pitchFamily="34" charset="0"/>
              </a:rPr>
              <a:t>RACK SERVER</a:t>
            </a:r>
          </a:p>
          <a:p>
            <a:r>
              <a:rPr lang="en-GB" dirty="0" smtClean="0">
                <a:latin typeface="Arial Narrow" panose="020B0606020202030204" pitchFamily="34" charset="0"/>
              </a:rPr>
              <a:t>BLADE SERVER</a:t>
            </a:r>
            <a:endParaRPr lang="en-IN" dirty="0">
              <a:latin typeface="Arial Narrow" panose="020B0606020202030204" pitchFamily="34" charset="0"/>
            </a:endParaRPr>
          </a:p>
        </p:txBody>
      </p:sp>
    </p:spTree>
    <p:extLst>
      <p:ext uri="{BB962C8B-B14F-4D97-AF65-F5344CB8AC3E}">
        <p14:creationId xmlns:p14="http://schemas.microsoft.com/office/powerpoint/2010/main" val="4197421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DATA CENTERS </a:t>
            </a:r>
            <a:endParaRPr lang="en-IN" dirty="0"/>
          </a:p>
        </p:txBody>
      </p:sp>
      <p:pic>
        <p:nvPicPr>
          <p:cNvPr id="4" name="Picture 3" descr="https://cdn.educba.com/academy/wp-content/uploads/2023/11/Data-Centers.jpg"/>
          <p:cNvPicPr/>
          <p:nvPr/>
        </p:nvPicPr>
        <p:blipFill>
          <a:blip r:embed="rId2">
            <a:extLst>
              <a:ext uri="{28A0092B-C50C-407E-A947-70E740481C1C}">
                <a14:useLocalDpi xmlns:a14="http://schemas.microsoft.com/office/drawing/2010/main" val="0"/>
              </a:ext>
            </a:extLst>
          </a:blip>
          <a:srcRect/>
          <a:stretch>
            <a:fillRect/>
          </a:stretch>
        </p:blipFill>
        <p:spPr bwMode="auto">
          <a:xfrm>
            <a:off x="2508069" y="2147478"/>
            <a:ext cx="6635931" cy="4070442"/>
          </a:xfrm>
          <a:prstGeom prst="rect">
            <a:avLst/>
          </a:prstGeom>
          <a:noFill/>
          <a:ln>
            <a:noFill/>
          </a:ln>
        </p:spPr>
      </p:pic>
    </p:spTree>
    <p:extLst>
      <p:ext uri="{BB962C8B-B14F-4D97-AF65-F5344CB8AC3E}">
        <p14:creationId xmlns:p14="http://schemas.microsoft.com/office/powerpoint/2010/main" val="1214497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343" y="934775"/>
            <a:ext cx="10202091" cy="4936864"/>
          </a:xfrm>
          <a:prstGeom prst="rect">
            <a:avLst/>
          </a:prstGeom>
        </p:spPr>
        <p:txBody>
          <a:bodyPr wrap="square">
            <a:spAutoFit/>
          </a:bodyPr>
          <a:lstStyle/>
          <a:p>
            <a:pPr algn="just">
              <a:lnSpc>
                <a:spcPct val="107000"/>
              </a:lnSpc>
              <a:spcAft>
                <a:spcPts val="0"/>
              </a:spcAft>
            </a:pPr>
            <a:r>
              <a:rPr lang="en-IN" b="1" u="sng" dirty="0">
                <a:latin typeface="Arial Narrow" panose="020B0606020202030204" pitchFamily="34" charset="0"/>
                <a:ea typeface="Calibri" panose="020F0502020204030204" pitchFamily="34" charset="0"/>
                <a:cs typeface="Calibri" panose="020F0502020204030204" pitchFamily="34" charset="0"/>
              </a:rPr>
              <a:t>WHAT IS A DATA CENTER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A data </a:t>
            </a:r>
            <a:r>
              <a:rPr lang="en-IN" dirty="0" err="1">
                <a:latin typeface="Arial Narrow" panose="020B0606020202030204" pitchFamily="34" charset="0"/>
                <a:ea typeface="Calibri" panose="020F0502020204030204" pitchFamily="34" charset="0"/>
                <a:cs typeface="Calibri" panose="020F0502020204030204" pitchFamily="34" charset="0"/>
              </a:rPr>
              <a:t>center</a:t>
            </a:r>
            <a:r>
              <a:rPr lang="en-IN" dirty="0">
                <a:latin typeface="Arial Narrow" panose="020B0606020202030204" pitchFamily="34" charset="0"/>
                <a:ea typeface="Calibri" panose="020F0502020204030204" pitchFamily="34" charset="0"/>
                <a:cs typeface="Calibri" panose="020F0502020204030204" pitchFamily="34" charset="0"/>
              </a:rPr>
              <a:t> is a physical location that stores computing machines and their related hardware equipment. It contains the computing infrastructure that IT systems require, such as servers, data storage drives, and network equipment. It is the physical facility that stores any company’s digital data</a:t>
            </a:r>
            <a:r>
              <a:rPr lang="en-IN" dirty="0" smtClean="0">
                <a:latin typeface="Arial Narrow" panose="020B0606020202030204" pitchFamily="34" charset="0"/>
                <a:ea typeface="Calibri" panose="020F0502020204030204" pitchFamily="34" charset="0"/>
                <a:cs typeface="Calibri" panose="020F0502020204030204" pitchFamily="34" charset="0"/>
              </a:rPr>
              <a:t>.</a:t>
            </a:r>
          </a:p>
          <a:p>
            <a:pPr algn="just">
              <a:lnSpc>
                <a:spcPct val="107000"/>
              </a:lnSpc>
              <a:spcAft>
                <a:spcPts val="0"/>
              </a:spcAft>
            </a:pPr>
            <a:endParaRPr lang="en-GB" dirty="0">
              <a:latin typeface="Arial Narrow" panose="020B0606020202030204" pitchFamily="34" charset="0"/>
              <a:ea typeface="Calibri" panose="020F0502020204030204" pitchFamily="34" charset="0"/>
              <a:cs typeface="Calibri" panose="020F0502020204030204" pitchFamily="34" charset="0"/>
            </a:endParaRPr>
          </a:p>
          <a:p>
            <a:r>
              <a:rPr lang="en-IN" b="1" u="sng" dirty="0">
                <a:latin typeface="Arial Narrow" panose="020B0606020202030204" pitchFamily="34" charset="0"/>
              </a:rPr>
              <a:t>WHAT IS INSIDE A DATA CENTER ?</a:t>
            </a:r>
            <a:endParaRPr lang="en-IN" dirty="0">
              <a:latin typeface="Arial Narrow" panose="020B0606020202030204" pitchFamily="34" charset="0"/>
            </a:endParaRPr>
          </a:p>
          <a:p>
            <a:r>
              <a:rPr lang="en-IN" dirty="0">
                <a:latin typeface="Arial Narrow" panose="020B0606020202030204" pitchFamily="34" charset="0"/>
              </a:rPr>
              <a:t> </a:t>
            </a:r>
          </a:p>
          <a:p>
            <a:r>
              <a:rPr lang="en-IN" dirty="0">
                <a:latin typeface="Arial Narrow" panose="020B0606020202030204" pitchFamily="34" charset="0"/>
              </a:rPr>
              <a:t>Most enterprise data </a:t>
            </a:r>
            <a:r>
              <a:rPr lang="en-IN" dirty="0" err="1">
                <a:latin typeface="Arial Narrow" panose="020B0606020202030204" pitchFamily="34" charset="0"/>
              </a:rPr>
              <a:t>center</a:t>
            </a:r>
            <a:r>
              <a:rPr lang="en-IN" dirty="0">
                <a:latin typeface="Arial Narrow" panose="020B0606020202030204" pitchFamily="34" charset="0"/>
              </a:rPr>
              <a:t> infrastructure falls into three broad categories:</a:t>
            </a:r>
          </a:p>
          <a:p>
            <a:r>
              <a:rPr lang="en-IN" dirty="0">
                <a:latin typeface="Arial Narrow" panose="020B0606020202030204" pitchFamily="34" charset="0"/>
              </a:rPr>
              <a:t> </a:t>
            </a:r>
          </a:p>
          <a:p>
            <a:pPr lvl="0"/>
            <a:r>
              <a:rPr lang="en-IN" dirty="0">
                <a:latin typeface="Arial Narrow" panose="020B0606020202030204" pitchFamily="34" charset="0"/>
              </a:rPr>
              <a:t>Compute</a:t>
            </a:r>
          </a:p>
          <a:p>
            <a:pPr lvl="0"/>
            <a:r>
              <a:rPr lang="en-IN" dirty="0">
                <a:latin typeface="Arial Narrow" panose="020B0606020202030204" pitchFamily="34" charset="0"/>
              </a:rPr>
              <a:t>Storage</a:t>
            </a:r>
          </a:p>
          <a:p>
            <a:pPr lvl="0"/>
            <a:r>
              <a:rPr lang="en-IN" dirty="0">
                <a:latin typeface="Arial Narrow" panose="020B0606020202030204" pitchFamily="34" charset="0"/>
              </a:rPr>
              <a:t>Network</a:t>
            </a:r>
          </a:p>
          <a:p>
            <a:r>
              <a:rPr lang="en-IN" dirty="0">
                <a:latin typeface="Arial Narrow" panose="020B0606020202030204" pitchFamily="34" charset="0"/>
              </a:rPr>
              <a:t>  </a:t>
            </a:r>
          </a:p>
          <a:p>
            <a:r>
              <a:rPr lang="en-IN" dirty="0">
                <a:latin typeface="Arial Narrow" panose="020B0606020202030204" pitchFamily="34" charset="0"/>
              </a:rPr>
              <a:t>Also, data </a:t>
            </a:r>
            <a:r>
              <a:rPr lang="en-IN" dirty="0" err="1">
                <a:latin typeface="Arial Narrow" panose="020B0606020202030204" pitchFamily="34" charset="0"/>
              </a:rPr>
              <a:t>center</a:t>
            </a:r>
            <a:r>
              <a:rPr lang="en-IN" dirty="0">
                <a:latin typeface="Arial Narrow" panose="020B0606020202030204" pitchFamily="34" charset="0"/>
              </a:rPr>
              <a:t> equipment includes support infrastructure like power systems, which help the main equipment function effectively.</a:t>
            </a:r>
          </a:p>
          <a:p>
            <a:pPr algn="just">
              <a:lnSpc>
                <a:spcPct val="107000"/>
              </a:lnSpc>
              <a:spcAft>
                <a:spcPts val="0"/>
              </a:spcAft>
            </a:pPr>
            <a:endParaRPr lang="en-IN"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3770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a:latin typeface="Arial Narrow" panose="020B0606020202030204" pitchFamily="34" charset="0"/>
              </a:rPr>
              <a:t>TROUBLESHOOTING PROBLEMS OF </a:t>
            </a:r>
            <a:r>
              <a:rPr lang="en-IN" b="1" u="sng" dirty="0" smtClean="0">
                <a:latin typeface="Arial Narrow" panose="020B0606020202030204" pitchFamily="34" charset="0"/>
              </a:rPr>
              <a:t>LAPTOPS</a:t>
            </a:r>
            <a:endParaRPr lang="en-IN" dirty="0">
              <a:latin typeface="Arial Narrow" panose="020B060602020203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en-IN" b="1" u="sng" dirty="0">
                <a:latin typeface="Arial Narrow" panose="020B0606020202030204" pitchFamily="34" charset="0"/>
              </a:rPr>
              <a:t>YOUR COMPUTER DOES NOT TURN ON</a:t>
            </a:r>
            <a:endParaRPr lang="en-IN" dirty="0">
              <a:latin typeface="Arial Narrow" panose="020B0606020202030204" pitchFamily="34" charset="0"/>
            </a:endParaRPr>
          </a:p>
          <a:p>
            <a:pPr marL="0" indent="0" algn="just">
              <a:buNone/>
            </a:pPr>
            <a:r>
              <a:rPr lang="en-IN" dirty="0">
                <a:latin typeface="Arial Narrow" panose="020B0606020202030204" pitchFamily="34" charset="0"/>
              </a:rPr>
              <a:t> </a:t>
            </a:r>
          </a:p>
          <a:p>
            <a:pPr marL="0" indent="0" algn="just">
              <a:buNone/>
            </a:pPr>
            <a:r>
              <a:rPr lang="en-IN" dirty="0">
                <a:latin typeface="Arial Narrow" panose="020B0606020202030204" pitchFamily="34" charset="0"/>
              </a:rPr>
              <a:t>You press the power button, and nothing happens. One common laptop problem is a complete failure for the device to turn on, and it can leave you without access to your important files and programs. If the laptop seems like it is dead and does not make any sounds or light up, there are a few possible causes and solutions.</a:t>
            </a:r>
          </a:p>
          <a:p>
            <a:pPr marL="0" indent="0" algn="just">
              <a:buNone/>
            </a:pPr>
            <a:endParaRPr lang="en-IN" dirty="0">
              <a:latin typeface="Arial Narrow" panose="020B0606020202030204" pitchFamily="34" charset="0"/>
            </a:endParaRPr>
          </a:p>
          <a:p>
            <a:pPr marL="0" indent="0" algn="just">
              <a:buNone/>
            </a:pPr>
            <a:r>
              <a:rPr lang="en-IN" dirty="0">
                <a:latin typeface="Arial Narrow" panose="020B0606020202030204" pitchFamily="34" charset="0"/>
              </a:rPr>
              <a:t>First, make sure your computer is charged. If you believe it has been charged, your AC adapter might have failed. You can test the AC adapter with a voltmeter or test a new adapter. If your AC adapter isn’t to blame, the DC jack may have failed, keeping power from your computer, or the issue is with your motherboard.</a:t>
            </a:r>
          </a:p>
          <a:p>
            <a:pPr marL="0" indent="0">
              <a:buNone/>
            </a:pPr>
            <a:endParaRPr lang="en-IN" dirty="0"/>
          </a:p>
        </p:txBody>
      </p:sp>
    </p:spTree>
    <p:extLst>
      <p:ext uri="{BB962C8B-B14F-4D97-AF65-F5344CB8AC3E}">
        <p14:creationId xmlns:p14="http://schemas.microsoft.com/office/powerpoint/2010/main" val="480188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651" y="1384692"/>
            <a:ext cx="10450285" cy="3906326"/>
          </a:xfrm>
          <a:prstGeom prst="rect">
            <a:avLst/>
          </a:prstGeom>
        </p:spPr>
        <p:txBody>
          <a:bodyPr wrap="square">
            <a:spAutoFit/>
          </a:bodyPr>
          <a:lstStyle/>
          <a:p>
            <a:pPr algn="just">
              <a:lnSpc>
                <a:spcPct val="107000"/>
              </a:lnSpc>
              <a:spcAft>
                <a:spcPts val="0"/>
              </a:spcAft>
            </a:pPr>
            <a:r>
              <a:rPr lang="en-IN" b="1" u="sng" dirty="0">
                <a:latin typeface="Arial Narrow" panose="020B0606020202030204" pitchFamily="34" charset="0"/>
                <a:ea typeface="Calibri" panose="020F0502020204030204" pitchFamily="34" charset="0"/>
                <a:cs typeface="Calibri" panose="020F0502020204030204" pitchFamily="34" charset="0"/>
              </a:rPr>
              <a:t>THE SCREEN IS BLANK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If your laptop shows signs that it is on, such as lights or sounds, but the screen remains blank, you are left unable to use your computer. This issue can be particularly frustrating because your machine appears to be functional except for the screen. First, try to unplug your laptop from its power source and remove the battery. Press and hold the power button for about a minute before plugging it back in and restarting your computer. Finally, replace the battery and restart the laptop again.</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If that process does not work, you may be experiencing a memory failure. Check that the memory modules are making contact with the slot. It may be necessary to replace the memory modules altogether.</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r>
              <a:rPr lang="en-IN" dirty="0">
                <a:latin typeface="Arial Narrow" panose="020B0606020202030204" pitchFamily="34" charset="0"/>
                <a:ea typeface="Calibri" panose="020F0502020204030204" pitchFamily="34" charset="0"/>
                <a:cs typeface="Calibri" panose="020F0502020204030204" pitchFamily="34" charset="0"/>
              </a:rPr>
              <a:t>You can also try removing components like your hard drive, modem, or keyboard to determine what is causing the issue. If your screen is still blank after these tests, the motherboard or processer is likely to blame</a:t>
            </a:r>
            <a:endParaRPr lang="en-IN" dirty="0"/>
          </a:p>
        </p:txBody>
      </p:sp>
    </p:spTree>
    <p:extLst>
      <p:ext uri="{BB962C8B-B14F-4D97-AF65-F5344CB8AC3E}">
        <p14:creationId xmlns:p14="http://schemas.microsoft.com/office/powerpoint/2010/main" val="214755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588" y="953618"/>
            <a:ext cx="10450285" cy="1477328"/>
          </a:xfrm>
          <a:prstGeom prst="rect">
            <a:avLst/>
          </a:prstGeom>
        </p:spPr>
        <p:txBody>
          <a:bodyPr wrap="square">
            <a:spAutoFit/>
          </a:bodyPr>
          <a:lstStyle/>
          <a:p>
            <a:r>
              <a:rPr lang="en-IN" b="1" u="sng" dirty="0">
                <a:latin typeface="Arial Narrow" panose="020B0606020202030204" pitchFamily="34" charset="0"/>
              </a:rPr>
              <a:t>LAPTOP TURNS ON &amp; OFF REPEATEDLY</a:t>
            </a:r>
            <a:endParaRPr lang="en-IN" u="sng" dirty="0">
              <a:latin typeface="Arial Narrow" panose="020B0606020202030204" pitchFamily="34" charset="0"/>
            </a:endParaRPr>
          </a:p>
          <a:p>
            <a:r>
              <a:rPr lang="en-IN" dirty="0">
                <a:latin typeface="Arial Narrow" panose="020B0606020202030204" pitchFamily="34" charset="0"/>
              </a:rPr>
              <a:t> </a:t>
            </a:r>
          </a:p>
          <a:p>
            <a:r>
              <a:rPr lang="en-IN" dirty="0" smtClean="0">
                <a:latin typeface="Arial Narrow" panose="020B0606020202030204" pitchFamily="34" charset="0"/>
              </a:rPr>
              <a:t>You may power on your laptop only for it to turn off and on again on its own. The laptop may shut down completely, or you could be left with a flickering display that makes it impossible to see the screen. Start by checking your memory modules or replacing them. If that does not resolve the issue, your motherboard may be to blame.</a:t>
            </a:r>
            <a:endParaRPr lang="en-IN" dirty="0">
              <a:latin typeface="Arial Narrow" panose="020B0606020202030204" pitchFamily="34" charset="0"/>
            </a:endParaRPr>
          </a:p>
        </p:txBody>
      </p:sp>
      <p:sp>
        <p:nvSpPr>
          <p:cNvPr id="3" name="Rectangle 2"/>
          <p:cNvSpPr/>
          <p:nvPr/>
        </p:nvSpPr>
        <p:spPr>
          <a:xfrm>
            <a:off x="953587" y="3063613"/>
            <a:ext cx="10450285" cy="2463238"/>
          </a:xfrm>
          <a:prstGeom prst="rect">
            <a:avLst/>
          </a:prstGeom>
        </p:spPr>
        <p:txBody>
          <a:bodyPr wrap="square">
            <a:spAutoFit/>
          </a:bodyPr>
          <a:lstStyle/>
          <a:p>
            <a:pPr algn="just">
              <a:lnSpc>
                <a:spcPct val="107000"/>
              </a:lnSpc>
              <a:spcAft>
                <a:spcPts val="0"/>
              </a:spcAft>
            </a:pPr>
            <a:r>
              <a:rPr lang="en-IN" b="1" u="sng" dirty="0">
                <a:latin typeface="Arial Narrow" panose="020B0606020202030204" pitchFamily="34" charset="0"/>
                <a:ea typeface="Calibri" panose="020F0502020204030204" pitchFamily="34" charset="0"/>
                <a:cs typeface="Calibri" panose="020F0502020204030204" pitchFamily="34" charset="0"/>
              </a:rPr>
              <a:t>THE LAPTOP MAKES WEIRED NOISE WHILE RUNNING.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Most laptops make some noise when they are on, typically the whirl of the device’s fan. However, you may notice your laptop making more unpleasant sounds while it is running. If you notice a grinding noise or a rattling sound, you need to check the cooling fan.</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dirty="0">
                <a:latin typeface="Arial Narrow" panose="020B0606020202030204" pitchFamily="34" charset="0"/>
                <a:ea typeface="Calibri" panose="020F0502020204030204" pitchFamily="34" charset="0"/>
                <a:cs typeface="Calibri" panose="020F0502020204030204" pitchFamily="34" charset="0"/>
              </a:rPr>
              <a:t>If your laptop is still making noises even if the fan is not spinning, the sound is likely coming from your hard drive; You can back up your important files and data before replacing the hard drive.</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618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587" y="1332441"/>
            <a:ext cx="10450285" cy="2031325"/>
          </a:xfrm>
          <a:prstGeom prst="rect">
            <a:avLst/>
          </a:prstGeom>
        </p:spPr>
        <p:txBody>
          <a:bodyPr wrap="square">
            <a:spAutoFit/>
          </a:bodyPr>
          <a:lstStyle/>
          <a:p>
            <a:pPr algn="just"/>
            <a:r>
              <a:rPr lang="en-IN" b="1" u="sng" dirty="0">
                <a:latin typeface="Arial Narrow" panose="020B0606020202030204" pitchFamily="34" charset="0"/>
              </a:rPr>
              <a:t>LAPTOP SHUTS DOWN OR FREEZES</a:t>
            </a:r>
            <a:endParaRPr lang="en-IN" dirty="0">
              <a:latin typeface="Arial Narrow" panose="020B0606020202030204" pitchFamily="34" charset="0"/>
            </a:endParaRPr>
          </a:p>
          <a:p>
            <a:pPr algn="just"/>
            <a:r>
              <a:rPr lang="en-IN" dirty="0">
                <a:latin typeface="Arial Narrow" panose="020B0606020202030204" pitchFamily="34" charset="0"/>
              </a:rPr>
              <a:t> </a:t>
            </a:r>
          </a:p>
          <a:p>
            <a:pPr algn="just"/>
            <a:r>
              <a:rPr lang="en-IN" dirty="0">
                <a:latin typeface="Arial Narrow" panose="020B0606020202030204" pitchFamily="34" charset="0"/>
              </a:rPr>
              <a:t>You get on your computer and start working, only for it to freeze a few minutes later or shut down on its own. This frustrating occurrence can lead to lost data and unsaved files, but it will also cause you to worry about the state of your laptop. If your laptop shuts down or freezes, test the bottom. If it is hot or you notice the fan working harder than usual, the issue is likely related to heat. Clean out your fan and heat sink to prevent dust from clogging up and blocking the processor from cooling.</a:t>
            </a:r>
          </a:p>
        </p:txBody>
      </p:sp>
      <p:sp>
        <p:nvSpPr>
          <p:cNvPr id="3" name="Rectangle 2"/>
          <p:cNvSpPr/>
          <p:nvPr/>
        </p:nvSpPr>
        <p:spPr>
          <a:xfrm>
            <a:off x="953587" y="3834322"/>
            <a:ext cx="10450285" cy="1477328"/>
          </a:xfrm>
          <a:prstGeom prst="rect">
            <a:avLst/>
          </a:prstGeom>
        </p:spPr>
        <p:txBody>
          <a:bodyPr wrap="square">
            <a:spAutoFit/>
          </a:bodyPr>
          <a:lstStyle/>
          <a:p>
            <a:pPr algn="just"/>
            <a:r>
              <a:rPr lang="en-IN" b="1" u="sng" dirty="0">
                <a:latin typeface="Arial Narrow" panose="020B0606020202030204" pitchFamily="34" charset="0"/>
              </a:rPr>
              <a:t>THE BATTERY DOES NOT CHARGES PROPERLY</a:t>
            </a:r>
            <a:endParaRPr lang="en-IN" dirty="0">
              <a:latin typeface="Arial Narrow" panose="020B0606020202030204" pitchFamily="34" charset="0"/>
            </a:endParaRPr>
          </a:p>
          <a:p>
            <a:pPr algn="just"/>
            <a:r>
              <a:rPr lang="en-IN" dirty="0">
                <a:latin typeface="Arial Narrow" panose="020B0606020202030204" pitchFamily="34" charset="0"/>
              </a:rPr>
              <a:t> </a:t>
            </a:r>
          </a:p>
          <a:p>
            <a:pPr algn="just"/>
            <a:r>
              <a:rPr lang="en-IN" dirty="0">
                <a:latin typeface="Arial Narrow" panose="020B0606020202030204" pitchFamily="34" charset="0"/>
              </a:rPr>
              <a:t>If your laptop does not charge properly or at all, there is a possible easy fix. Adjust your AC adapter plug by moving the cord slightly to alter the position in the power connector. Your laptop may indicate that it is charging again, or you may notice that your adaptor cord is frayed or otherwise damaged. When your battery fails, you will need to replace it.</a:t>
            </a:r>
          </a:p>
        </p:txBody>
      </p:sp>
    </p:spTree>
    <p:extLst>
      <p:ext uri="{BB962C8B-B14F-4D97-AF65-F5344CB8AC3E}">
        <p14:creationId xmlns:p14="http://schemas.microsoft.com/office/powerpoint/2010/main" val="3500281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587" y="1332441"/>
            <a:ext cx="10450285" cy="1477328"/>
          </a:xfrm>
          <a:prstGeom prst="rect">
            <a:avLst/>
          </a:prstGeom>
        </p:spPr>
        <p:txBody>
          <a:bodyPr wrap="square">
            <a:spAutoFit/>
          </a:bodyPr>
          <a:lstStyle/>
          <a:p>
            <a:pPr algn="just"/>
            <a:r>
              <a:rPr lang="en-IN" b="1" u="sng" dirty="0">
                <a:latin typeface="Arial Narrow" panose="020B0606020202030204" pitchFamily="34" charset="0"/>
              </a:rPr>
              <a:t>SCREEN LIGHT FAILS</a:t>
            </a:r>
            <a:endParaRPr lang="en-IN" dirty="0">
              <a:latin typeface="Arial Narrow" panose="020B0606020202030204" pitchFamily="34" charset="0"/>
            </a:endParaRPr>
          </a:p>
          <a:p>
            <a:pPr algn="just"/>
            <a:r>
              <a:rPr lang="en-IN" dirty="0">
                <a:latin typeface="Arial Narrow" panose="020B0606020202030204" pitchFamily="34" charset="0"/>
              </a:rPr>
              <a:t> </a:t>
            </a:r>
          </a:p>
          <a:p>
            <a:pPr algn="just"/>
            <a:r>
              <a:rPr lang="en-IN" dirty="0">
                <a:latin typeface="Arial Narrow" panose="020B0606020202030204" pitchFamily="34" charset="0"/>
              </a:rPr>
              <a:t>Dim screens or failing screen lights can cause you to strain your eyes as you attempt to view your laptop screen. If everything else works on your laptop, you may be experiencing a screen inverter or backlight lamp failure. Try replacing these components to repair your screen light failure.</a:t>
            </a:r>
          </a:p>
        </p:txBody>
      </p:sp>
      <p:sp>
        <p:nvSpPr>
          <p:cNvPr id="3" name="Rectangle 2"/>
          <p:cNvSpPr/>
          <p:nvPr/>
        </p:nvSpPr>
        <p:spPr>
          <a:xfrm>
            <a:off x="953587" y="3481625"/>
            <a:ext cx="10450285" cy="2031325"/>
          </a:xfrm>
          <a:prstGeom prst="rect">
            <a:avLst/>
          </a:prstGeom>
        </p:spPr>
        <p:txBody>
          <a:bodyPr wrap="square">
            <a:spAutoFit/>
          </a:bodyPr>
          <a:lstStyle/>
          <a:p>
            <a:pPr algn="just"/>
            <a:r>
              <a:rPr lang="en-IN" b="1" u="sng" dirty="0">
                <a:latin typeface="Arial Narrow" panose="020B0606020202030204" pitchFamily="34" charset="0"/>
              </a:rPr>
              <a:t>THE STRANGE OR GARBLED IMAGE ON THE SCREEN</a:t>
            </a:r>
            <a:endParaRPr lang="en-IN" dirty="0">
              <a:latin typeface="Arial Narrow" panose="020B0606020202030204" pitchFamily="34" charset="0"/>
            </a:endParaRPr>
          </a:p>
          <a:p>
            <a:pPr algn="just"/>
            <a:r>
              <a:rPr lang="en-IN" dirty="0">
                <a:latin typeface="Arial Narrow" panose="020B0606020202030204" pitchFamily="34" charset="0"/>
              </a:rPr>
              <a:t> </a:t>
            </a:r>
          </a:p>
          <a:p>
            <a:pPr algn="just"/>
            <a:r>
              <a:rPr lang="en-IN" dirty="0">
                <a:latin typeface="Arial Narrow" panose="020B0606020202030204" pitchFamily="34" charset="0"/>
              </a:rPr>
              <a:t>You may notice that the image on your screen is distorted or odd in some way. Whether the image appears warped or the </a:t>
            </a:r>
            <a:r>
              <a:rPr lang="en-IN" dirty="0" err="1">
                <a:latin typeface="Arial Narrow" panose="020B0606020202030204" pitchFamily="34" charset="0"/>
              </a:rPr>
              <a:t>colors</a:t>
            </a:r>
            <a:r>
              <a:rPr lang="en-IN" dirty="0">
                <a:latin typeface="Arial Narrow" panose="020B0606020202030204" pitchFamily="34" charset="0"/>
              </a:rPr>
              <a:t> are off; it can be difficult to accomplish tasks on your laptop. Try using your laptop with an external monitor. If the image appears strange on the screen, your graphics card is to blame. If the problem is limited to your laptop screen, you can have an issue with your motherboard, video cable, or display.</a:t>
            </a:r>
          </a:p>
          <a:p>
            <a:pPr algn="just"/>
            <a:r>
              <a:rPr lang="en-IN" dirty="0" smtClean="0">
                <a:latin typeface="Arial Narrow" panose="020B0606020202030204" pitchFamily="34" charset="0"/>
              </a:rPr>
              <a:t>.</a:t>
            </a:r>
            <a:endParaRPr lang="en-IN" dirty="0">
              <a:latin typeface="Arial Narrow" panose="020B0606020202030204" pitchFamily="34" charset="0"/>
            </a:endParaRPr>
          </a:p>
        </p:txBody>
      </p:sp>
    </p:spTree>
    <p:extLst>
      <p:ext uri="{BB962C8B-B14F-4D97-AF65-F5344CB8AC3E}">
        <p14:creationId xmlns:p14="http://schemas.microsoft.com/office/powerpoint/2010/main" val="1671808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587" y="1332441"/>
            <a:ext cx="10450285" cy="1477328"/>
          </a:xfrm>
          <a:prstGeom prst="rect">
            <a:avLst/>
          </a:prstGeom>
        </p:spPr>
        <p:txBody>
          <a:bodyPr wrap="square">
            <a:spAutoFit/>
          </a:bodyPr>
          <a:lstStyle/>
          <a:p>
            <a:pPr algn="just"/>
            <a:r>
              <a:rPr lang="en-IN" b="1" u="sng" dirty="0">
                <a:latin typeface="Arial Narrow" panose="020B0606020202030204" pitchFamily="34" charset="0"/>
              </a:rPr>
              <a:t>KEYBOARD KEYS STOPPED WORKING</a:t>
            </a:r>
            <a:endParaRPr lang="en-IN" dirty="0">
              <a:latin typeface="Arial Narrow" panose="020B0606020202030204" pitchFamily="34" charset="0"/>
            </a:endParaRPr>
          </a:p>
          <a:p>
            <a:pPr algn="just"/>
            <a:r>
              <a:rPr lang="en-IN" dirty="0">
                <a:latin typeface="Arial Narrow" panose="020B0606020202030204" pitchFamily="34" charset="0"/>
              </a:rPr>
              <a:t> </a:t>
            </a:r>
          </a:p>
          <a:p>
            <a:pPr algn="just"/>
            <a:r>
              <a:rPr lang="en-IN" dirty="0">
                <a:latin typeface="Arial Narrow" panose="020B0606020202030204" pitchFamily="34" charset="0"/>
              </a:rPr>
              <a:t>Have you ever been typing only to realize that several letters are missing or keyboard keys bring up the wrong characters? Sticking keys could be the problem, so you should try removing the keycaps and carefully cleaning beneath them. If this does not resolve the issue, your keyboard may need to be replaced</a:t>
            </a:r>
            <a:r>
              <a:rPr lang="en-IN" dirty="0" smtClean="0">
                <a:latin typeface="Arial Narrow" panose="020B0606020202030204" pitchFamily="34" charset="0"/>
              </a:rPr>
              <a:t>.</a:t>
            </a:r>
            <a:endParaRPr lang="en-IN" dirty="0">
              <a:latin typeface="Arial Narrow" panose="020B0606020202030204" pitchFamily="34" charset="0"/>
            </a:endParaRPr>
          </a:p>
        </p:txBody>
      </p:sp>
      <p:sp>
        <p:nvSpPr>
          <p:cNvPr id="3" name="Rectangle 2"/>
          <p:cNvSpPr/>
          <p:nvPr/>
        </p:nvSpPr>
        <p:spPr>
          <a:xfrm>
            <a:off x="953587" y="3481625"/>
            <a:ext cx="10450285" cy="1477328"/>
          </a:xfrm>
          <a:prstGeom prst="rect">
            <a:avLst/>
          </a:prstGeom>
        </p:spPr>
        <p:txBody>
          <a:bodyPr wrap="square">
            <a:spAutoFit/>
          </a:bodyPr>
          <a:lstStyle/>
          <a:p>
            <a:pPr algn="just"/>
            <a:r>
              <a:rPr lang="en-IN" b="1" u="sng" dirty="0">
                <a:latin typeface="Arial Narrow" panose="020B0606020202030204" pitchFamily="34" charset="0"/>
              </a:rPr>
              <a:t>REPETITIVE BEEP SOUND ON STARTING </a:t>
            </a:r>
            <a:endParaRPr lang="en-IN" dirty="0">
              <a:latin typeface="Arial Narrow" panose="020B0606020202030204" pitchFamily="34" charset="0"/>
            </a:endParaRPr>
          </a:p>
          <a:p>
            <a:pPr algn="just"/>
            <a:r>
              <a:rPr lang="en-IN" dirty="0">
                <a:latin typeface="Arial Narrow" panose="020B0606020202030204" pitchFamily="34" charset="0"/>
              </a:rPr>
              <a:t> </a:t>
            </a:r>
          </a:p>
          <a:p>
            <a:pPr algn="just"/>
            <a:r>
              <a:rPr lang="en-IN" dirty="0">
                <a:latin typeface="Arial Narrow" panose="020B0606020202030204" pitchFamily="34" charset="0"/>
              </a:rPr>
              <a:t>When you power on your laptop, you expect the typical </a:t>
            </a:r>
            <a:r>
              <a:rPr lang="en-IN" dirty="0" err="1">
                <a:latin typeface="Arial Narrow" panose="020B0606020202030204" pitchFamily="34" charset="0"/>
              </a:rPr>
              <a:t>startup</a:t>
            </a:r>
            <a:r>
              <a:rPr lang="en-IN" dirty="0">
                <a:latin typeface="Arial Narrow" panose="020B0606020202030204" pitchFamily="34" charset="0"/>
              </a:rPr>
              <a:t> noises. If you are met with repetitive beeping sounds and a blank screen, try pressing your keyboard. Sometimes a stuck key can cause issues on </a:t>
            </a:r>
            <a:r>
              <a:rPr lang="en-IN" dirty="0" err="1">
                <a:latin typeface="Arial Narrow" panose="020B0606020202030204" pitchFamily="34" charset="0"/>
              </a:rPr>
              <a:t>startup</a:t>
            </a:r>
            <a:r>
              <a:rPr lang="en-IN" dirty="0">
                <a:latin typeface="Arial Narrow" panose="020B0606020202030204" pitchFamily="34" charset="0"/>
              </a:rPr>
              <a:t>, but it is usually an easy fix.</a:t>
            </a:r>
          </a:p>
          <a:p>
            <a:pPr algn="just"/>
            <a:r>
              <a:rPr lang="en-IN" dirty="0" smtClean="0">
                <a:latin typeface="Arial Narrow" panose="020B0606020202030204" pitchFamily="34" charset="0"/>
              </a:rPr>
              <a:t>.</a:t>
            </a:r>
            <a:endParaRPr lang="en-IN" dirty="0">
              <a:latin typeface="Arial Narrow" panose="020B0606020202030204" pitchFamily="34" charset="0"/>
            </a:endParaRPr>
          </a:p>
        </p:txBody>
      </p:sp>
    </p:spTree>
    <p:extLst>
      <p:ext uri="{BB962C8B-B14F-4D97-AF65-F5344CB8AC3E}">
        <p14:creationId xmlns:p14="http://schemas.microsoft.com/office/powerpoint/2010/main" val="106695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42611"/>
          </a:xfrm>
        </p:spPr>
        <p:txBody>
          <a:bodyPr/>
          <a:lstStyle/>
          <a:p>
            <a:r>
              <a:rPr lang="en-IN" b="1" u="sng" dirty="0">
                <a:latin typeface="Arial Narrow" panose="020B0606020202030204" pitchFamily="34" charset="0"/>
              </a:rPr>
              <a:t>HOW DOES A LAN WORK ?</a:t>
            </a:r>
            <a:endParaRPr lang="en-IN" dirty="0">
              <a:latin typeface="Arial Narrow" panose="020B0606020202030204" pitchFamily="34" charset="0"/>
            </a:endParaRPr>
          </a:p>
        </p:txBody>
      </p:sp>
      <p:sp>
        <p:nvSpPr>
          <p:cNvPr id="3" name="Content Placeholder 2"/>
          <p:cNvSpPr>
            <a:spLocks noGrp="1"/>
          </p:cNvSpPr>
          <p:nvPr>
            <p:ph idx="1"/>
          </p:nvPr>
        </p:nvSpPr>
        <p:spPr>
          <a:xfrm>
            <a:off x="1295401" y="2116183"/>
            <a:ext cx="9601196" cy="3759685"/>
          </a:xfrm>
        </p:spPr>
        <p:txBody>
          <a:bodyPr>
            <a:normAutofit fontScale="92500" lnSpcReduction="20000"/>
          </a:bodyPr>
          <a:lstStyle/>
          <a:p>
            <a:pPr algn="just"/>
            <a:r>
              <a:rPr lang="en-IN" dirty="0">
                <a:latin typeface="Arial Narrow" panose="020B0606020202030204" pitchFamily="34" charset="0"/>
              </a:rPr>
              <a:t>LAN networking typically requires Ethernet cables and Layer 2 (L2) switches along with devices that can connect and communicate using Ethernet. Larger LANs often include L3 switches or routers to streamline traffic flows. Each device connected to a LAN is assigned a unique IP address that maps to its physical address, also known as the media access control (MAC) address. Ethernet switches use the device's MAC address to transport data across the network. A LAN enables users to connect to internal servers, websites and other LANs that belong to the same wide area network (WAN). Ethernet and Wi-Fi are the two primary ways to enable LAN connections. Ethernet is an IEEE specification for physical network connections that enables computers to communicate with each other. Wi-Fi uses radio waves in the 2.4 gigahertz and 5 GHz spectrum to connect computers to the LAN. Legacy LAN technologies, including token ring, </a:t>
            </a:r>
            <a:r>
              <a:rPr lang="en-IN" dirty="0" err="1">
                <a:latin typeface="Arial Narrow" panose="020B0606020202030204" pitchFamily="34" charset="0"/>
              </a:rPr>
              <a:t>Fiber</a:t>
            </a:r>
            <a:r>
              <a:rPr lang="en-IN" dirty="0">
                <a:latin typeface="Arial Narrow" panose="020B0606020202030204" pitchFamily="34" charset="0"/>
              </a:rPr>
              <a:t> Distributed Data Interface and Attached Resource Computer Network, have lost </a:t>
            </a:r>
            <a:r>
              <a:rPr lang="en-IN" dirty="0" err="1">
                <a:latin typeface="Arial Narrow" panose="020B0606020202030204" pitchFamily="34" charset="0"/>
              </a:rPr>
              <a:t>favor</a:t>
            </a:r>
            <a:r>
              <a:rPr lang="en-IN" dirty="0">
                <a:latin typeface="Arial Narrow" panose="020B0606020202030204" pitchFamily="34" charset="0"/>
              </a:rPr>
              <a:t> as Ethernet and Wi-Fi speeds increased and connectivity costs decreased</a:t>
            </a:r>
          </a:p>
          <a:p>
            <a:endParaRPr lang="en-IN" dirty="0"/>
          </a:p>
        </p:txBody>
      </p:sp>
    </p:spTree>
    <p:extLst>
      <p:ext uri="{BB962C8B-B14F-4D97-AF65-F5344CB8AC3E}">
        <p14:creationId xmlns:p14="http://schemas.microsoft.com/office/powerpoint/2010/main" val="2028453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586" y="1175687"/>
            <a:ext cx="10450285" cy="2862322"/>
          </a:xfrm>
          <a:prstGeom prst="rect">
            <a:avLst/>
          </a:prstGeom>
        </p:spPr>
        <p:txBody>
          <a:bodyPr wrap="square">
            <a:spAutoFit/>
          </a:bodyPr>
          <a:lstStyle/>
          <a:p>
            <a:r>
              <a:rPr lang="en-IN" b="1" u="sng" dirty="0">
                <a:latin typeface="Arial Narrow" panose="020B0606020202030204" pitchFamily="34" charset="0"/>
              </a:rPr>
              <a:t>SLOW PERFORMANCE </a:t>
            </a:r>
            <a:endParaRPr lang="en-IN" dirty="0">
              <a:latin typeface="Arial Narrow" panose="020B0606020202030204" pitchFamily="34" charset="0"/>
            </a:endParaRPr>
          </a:p>
          <a:p>
            <a:r>
              <a:rPr lang="en-IN" dirty="0">
                <a:latin typeface="Arial Narrow" panose="020B0606020202030204" pitchFamily="34" charset="0"/>
              </a:rPr>
              <a:t> </a:t>
            </a:r>
          </a:p>
          <a:p>
            <a:r>
              <a:rPr lang="en-IN" dirty="0">
                <a:latin typeface="Arial Narrow" panose="020B0606020202030204" pitchFamily="34" charset="0"/>
              </a:rPr>
              <a:t>Laptops tend to slow down over time due to various factors. Accumulated junk files, outdated software, and insufficient memory can all contribute to this problem. To boost your laptop’s speed:</a:t>
            </a:r>
          </a:p>
          <a:p>
            <a:r>
              <a:rPr lang="en-IN" dirty="0">
                <a:latin typeface="Arial Narrow" panose="020B0606020202030204" pitchFamily="34" charset="0"/>
              </a:rPr>
              <a:t> </a:t>
            </a:r>
          </a:p>
          <a:p>
            <a:r>
              <a:rPr lang="en-IN" dirty="0">
                <a:latin typeface="Arial Narrow" panose="020B0606020202030204" pitchFamily="34" charset="0"/>
              </a:rPr>
              <a:t>Delete Unnecessary Files: Remove unused programs and files to free up storage space.</a:t>
            </a:r>
          </a:p>
          <a:p>
            <a:r>
              <a:rPr lang="en-IN" dirty="0">
                <a:latin typeface="Arial Narrow" panose="020B0606020202030204" pitchFamily="34" charset="0"/>
              </a:rPr>
              <a:t>Upgrade RAM: Adding more RAM can significantly improve performance.</a:t>
            </a:r>
          </a:p>
          <a:p>
            <a:r>
              <a:rPr lang="en-IN" dirty="0">
                <a:latin typeface="Arial Narrow" panose="020B0606020202030204" pitchFamily="34" charset="0"/>
              </a:rPr>
              <a:t>Software Updates: Ensure your operating system and software are up to date.</a:t>
            </a:r>
          </a:p>
          <a:p>
            <a:r>
              <a:rPr lang="en-IN" dirty="0">
                <a:latin typeface="Arial Narrow" panose="020B0606020202030204" pitchFamily="34" charset="0"/>
              </a:rPr>
              <a:t>Disk </a:t>
            </a:r>
            <a:r>
              <a:rPr lang="en-IN" dirty="0" err="1">
                <a:latin typeface="Arial Narrow" panose="020B0606020202030204" pitchFamily="34" charset="0"/>
              </a:rPr>
              <a:t>Cleanup</a:t>
            </a:r>
            <a:r>
              <a:rPr lang="en-IN" dirty="0">
                <a:latin typeface="Arial Narrow" panose="020B0606020202030204" pitchFamily="34" charset="0"/>
              </a:rPr>
              <a:t>: Use built-in tools like Windows Disk </a:t>
            </a:r>
            <a:r>
              <a:rPr lang="en-IN" dirty="0" err="1">
                <a:latin typeface="Arial Narrow" panose="020B0606020202030204" pitchFamily="34" charset="0"/>
              </a:rPr>
              <a:t>Cleanup</a:t>
            </a:r>
            <a:r>
              <a:rPr lang="en-IN" dirty="0">
                <a:latin typeface="Arial Narrow" panose="020B0606020202030204" pitchFamily="34" charset="0"/>
              </a:rPr>
              <a:t> to remove temporary files.</a:t>
            </a:r>
          </a:p>
          <a:p>
            <a:r>
              <a:rPr lang="en-IN" dirty="0">
                <a:latin typeface="Arial Narrow" panose="020B0606020202030204" pitchFamily="34" charset="0"/>
              </a:rPr>
              <a:t> </a:t>
            </a:r>
          </a:p>
        </p:txBody>
      </p:sp>
      <p:sp>
        <p:nvSpPr>
          <p:cNvPr id="3" name="Rectangle 2"/>
          <p:cNvSpPr/>
          <p:nvPr/>
        </p:nvSpPr>
        <p:spPr>
          <a:xfrm>
            <a:off x="953585" y="4134768"/>
            <a:ext cx="10450285" cy="1477328"/>
          </a:xfrm>
          <a:prstGeom prst="rect">
            <a:avLst/>
          </a:prstGeom>
        </p:spPr>
        <p:txBody>
          <a:bodyPr wrap="square">
            <a:spAutoFit/>
          </a:bodyPr>
          <a:lstStyle/>
          <a:p>
            <a:pPr algn="just"/>
            <a:r>
              <a:rPr lang="en-IN" b="1" u="sng" dirty="0">
                <a:latin typeface="Arial Narrow" panose="020B0606020202030204" pitchFamily="34" charset="0"/>
              </a:rPr>
              <a:t>WI-FI CONNECTIVITY PROBLEM</a:t>
            </a:r>
            <a:endParaRPr lang="en-IN" dirty="0">
              <a:latin typeface="Arial Narrow" panose="020B0606020202030204" pitchFamily="34" charset="0"/>
            </a:endParaRPr>
          </a:p>
          <a:p>
            <a:pPr algn="just"/>
            <a:r>
              <a:rPr lang="en-IN" dirty="0">
                <a:latin typeface="Arial Narrow" panose="020B0606020202030204" pitchFamily="34" charset="0"/>
              </a:rPr>
              <a:t> </a:t>
            </a:r>
          </a:p>
          <a:p>
            <a:pPr algn="just"/>
            <a:r>
              <a:rPr lang="en-IN" dirty="0">
                <a:latin typeface="Arial Narrow" panose="020B0606020202030204" pitchFamily="34" charset="0"/>
              </a:rPr>
              <a:t>Restart Your Router: Rebooting your router can resolve temporary connectivity problems.</a:t>
            </a:r>
          </a:p>
          <a:p>
            <a:pPr algn="just"/>
            <a:r>
              <a:rPr lang="en-IN" dirty="0">
                <a:latin typeface="Arial Narrow" panose="020B0606020202030204" pitchFamily="34" charset="0"/>
              </a:rPr>
              <a:t>Check Network Settings: Ensure you’re connected to the correct network and that airplane mode is off.</a:t>
            </a:r>
          </a:p>
          <a:p>
            <a:pPr algn="just"/>
            <a:r>
              <a:rPr lang="en-IN" dirty="0">
                <a:latin typeface="Arial Narrow" panose="020B0606020202030204" pitchFamily="34" charset="0"/>
              </a:rPr>
              <a:t>Update Network Drivers: Outdated drivers can cause connectivity issues.</a:t>
            </a:r>
          </a:p>
        </p:txBody>
      </p:sp>
    </p:spTree>
    <p:extLst>
      <p:ext uri="{BB962C8B-B14F-4D97-AF65-F5344CB8AC3E}">
        <p14:creationId xmlns:p14="http://schemas.microsoft.com/office/powerpoint/2010/main" val="361479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586" y="1175687"/>
            <a:ext cx="10450285" cy="3416320"/>
          </a:xfrm>
          <a:prstGeom prst="rect">
            <a:avLst/>
          </a:prstGeom>
        </p:spPr>
        <p:txBody>
          <a:bodyPr wrap="square">
            <a:spAutoFit/>
          </a:bodyPr>
          <a:lstStyle/>
          <a:p>
            <a:r>
              <a:rPr lang="en-IN" b="1" u="sng" dirty="0">
                <a:latin typeface="Arial Narrow" panose="020B0606020202030204" pitchFamily="34" charset="0"/>
              </a:rPr>
              <a:t>HARDWARE FAILURES</a:t>
            </a:r>
            <a:endParaRPr lang="en-IN" dirty="0">
              <a:latin typeface="Arial Narrow" panose="020B0606020202030204" pitchFamily="34" charset="0"/>
            </a:endParaRPr>
          </a:p>
          <a:p>
            <a:r>
              <a:rPr lang="en-IN" dirty="0">
                <a:latin typeface="Arial Narrow" panose="020B0606020202030204" pitchFamily="34" charset="0"/>
              </a:rPr>
              <a:t> </a:t>
            </a:r>
          </a:p>
          <a:p>
            <a:r>
              <a:rPr lang="en-IN" dirty="0">
                <a:latin typeface="Arial Narrow" panose="020B0606020202030204" pitchFamily="34" charset="0"/>
              </a:rPr>
              <a:t>Check Connections: Ensure all external devices are properly connected.</a:t>
            </a:r>
          </a:p>
          <a:p>
            <a:r>
              <a:rPr lang="en-IN" dirty="0">
                <a:latin typeface="Arial Narrow" panose="020B0606020202030204" pitchFamily="34" charset="0"/>
              </a:rPr>
              <a:t>Run Diagnostic Tests: Many laptops have built-in diagnostics for hardware troubleshooting</a:t>
            </a:r>
            <a:r>
              <a:rPr lang="en-IN" dirty="0" smtClean="0">
                <a:latin typeface="Arial Narrow" panose="020B0606020202030204" pitchFamily="34" charset="0"/>
              </a:rPr>
              <a:t>.</a:t>
            </a:r>
          </a:p>
          <a:p>
            <a:endParaRPr lang="en-GB" dirty="0">
              <a:latin typeface="Arial Narrow" panose="020B0606020202030204" pitchFamily="34" charset="0"/>
            </a:endParaRPr>
          </a:p>
          <a:p>
            <a:r>
              <a:rPr lang="en-IN" b="1" u="sng" dirty="0">
                <a:latin typeface="Arial Narrow" panose="020B0606020202030204" pitchFamily="34" charset="0"/>
              </a:rPr>
              <a:t>SOFTWARE CRASHES</a:t>
            </a:r>
            <a:endParaRPr lang="en-IN" dirty="0">
              <a:latin typeface="Arial Narrow" panose="020B0606020202030204" pitchFamily="34" charset="0"/>
            </a:endParaRPr>
          </a:p>
          <a:p>
            <a:r>
              <a:rPr lang="en-IN" dirty="0">
                <a:latin typeface="Arial Narrow" panose="020B0606020202030204" pitchFamily="34" charset="0"/>
              </a:rPr>
              <a:t> </a:t>
            </a:r>
          </a:p>
          <a:p>
            <a:r>
              <a:rPr lang="en-IN" dirty="0">
                <a:latin typeface="Arial Narrow" panose="020B0606020202030204" pitchFamily="34" charset="0"/>
              </a:rPr>
              <a:t>Update Software: Ensure all software is up to date, including drivers.</a:t>
            </a:r>
          </a:p>
          <a:p>
            <a:r>
              <a:rPr lang="en-IN" dirty="0">
                <a:latin typeface="Arial Narrow" panose="020B0606020202030204" pitchFamily="34" charset="0"/>
              </a:rPr>
              <a:t>Check for Conflicts: Identify conflicting software that may be causing crashes.</a:t>
            </a:r>
          </a:p>
          <a:p>
            <a:r>
              <a:rPr lang="en-IN" dirty="0">
                <a:latin typeface="Arial Narrow" panose="020B0606020202030204" pitchFamily="34" charset="0"/>
              </a:rPr>
              <a:t>Reinstall Problematic Software: If all else fails, reinstall the problematic software.</a:t>
            </a:r>
          </a:p>
          <a:p>
            <a:endParaRPr lang="en-IN" dirty="0">
              <a:latin typeface="Arial Narrow" panose="020B0606020202030204" pitchFamily="34" charset="0"/>
            </a:endParaRPr>
          </a:p>
          <a:p>
            <a:r>
              <a:rPr lang="en-IN" dirty="0">
                <a:latin typeface="Arial Narrow" panose="020B0606020202030204" pitchFamily="34" charset="0"/>
              </a:rPr>
              <a:t>  </a:t>
            </a:r>
          </a:p>
        </p:txBody>
      </p:sp>
      <p:sp>
        <p:nvSpPr>
          <p:cNvPr id="3" name="Rectangle 2"/>
          <p:cNvSpPr/>
          <p:nvPr/>
        </p:nvSpPr>
        <p:spPr>
          <a:xfrm>
            <a:off x="953585" y="4278459"/>
            <a:ext cx="10450285" cy="1477328"/>
          </a:xfrm>
          <a:prstGeom prst="rect">
            <a:avLst/>
          </a:prstGeom>
        </p:spPr>
        <p:txBody>
          <a:bodyPr wrap="square">
            <a:spAutoFit/>
          </a:bodyPr>
          <a:lstStyle/>
          <a:p>
            <a:r>
              <a:rPr lang="en-IN" b="1" u="sng" dirty="0">
                <a:latin typeface="Arial Narrow" panose="020B0606020202030204" pitchFamily="34" charset="0"/>
              </a:rPr>
              <a:t>DATA LOSS</a:t>
            </a:r>
            <a:endParaRPr lang="en-IN" dirty="0">
              <a:latin typeface="Arial Narrow" panose="020B0606020202030204" pitchFamily="34" charset="0"/>
            </a:endParaRPr>
          </a:p>
          <a:p>
            <a:r>
              <a:rPr lang="en-IN" dirty="0">
                <a:latin typeface="Arial Narrow" panose="020B0606020202030204" pitchFamily="34" charset="0"/>
              </a:rPr>
              <a:t> </a:t>
            </a:r>
          </a:p>
          <a:p>
            <a:r>
              <a:rPr lang="en-IN" dirty="0">
                <a:latin typeface="Arial Narrow" panose="020B0606020202030204" pitchFamily="34" charset="0"/>
              </a:rPr>
              <a:t>Regular Backups: Schedule automatic backups of your important files.</a:t>
            </a:r>
          </a:p>
          <a:p>
            <a:r>
              <a:rPr lang="en-IN" dirty="0">
                <a:latin typeface="Arial Narrow" panose="020B0606020202030204" pitchFamily="34" charset="0"/>
              </a:rPr>
              <a:t>Cloud Storage: Use cloud services for additional data redundancy.</a:t>
            </a:r>
          </a:p>
          <a:p>
            <a:r>
              <a:rPr lang="en-IN" dirty="0">
                <a:latin typeface="Arial Narrow" panose="020B0606020202030204" pitchFamily="34" charset="0"/>
              </a:rPr>
              <a:t>Data Recovery Tools: In case of data loss, consider using data recovery software.</a:t>
            </a:r>
          </a:p>
        </p:txBody>
      </p:sp>
    </p:spTree>
    <p:extLst>
      <p:ext uri="{BB962C8B-B14F-4D97-AF65-F5344CB8AC3E}">
        <p14:creationId xmlns:p14="http://schemas.microsoft.com/office/powerpoint/2010/main" val="2327817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a:latin typeface="Arial Narrow" panose="020B0606020202030204" pitchFamily="34" charset="0"/>
              </a:rPr>
              <a:t>WAYS TO FIX A LAPTOP THAT WON’T CONNECT TO </a:t>
            </a:r>
            <a:r>
              <a:rPr lang="en-IN" b="1" u="sng" dirty="0" smtClean="0">
                <a:latin typeface="Arial Narrow" panose="020B0606020202030204" pitchFamily="34" charset="0"/>
              </a:rPr>
              <a:t>WI-FI</a:t>
            </a:r>
            <a:endParaRPr lang="en-IN" dirty="0">
              <a:latin typeface="Arial Narrow" panose="020B0606020202030204" pitchFamily="34" charset="0"/>
            </a:endParaRPr>
          </a:p>
        </p:txBody>
      </p:sp>
      <p:sp>
        <p:nvSpPr>
          <p:cNvPr id="4" name="Content Placeholder 3"/>
          <p:cNvSpPr>
            <a:spLocks noGrp="1"/>
          </p:cNvSpPr>
          <p:nvPr>
            <p:ph sz="half" idx="2"/>
          </p:nvPr>
        </p:nvSpPr>
        <p:spPr>
          <a:xfrm>
            <a:off x="1295400" y="2521132"/>
            <a:ext cx="9468394" cy="3354736"/>
          </a:xfrm>
        </p:spPr>
        <p:txBody>
          <a:bodyPr>
            <a:normAutofit lnSpcReduction="10000"/>
          </a:bodyPr>
          <a:lstStyle/>
          <a:p>
            <a:r>
              <a:rPr lang="en-IN" b="1" dirty="0">
                <a:latin typeface="Arial Narrow" panose="020B0606020202030204" pitchFamily="34" charset="0"/>
              </a:rPr>
              <a:t>Wi-Fi Button Taskbar </a:t>
            </a:r>
            <a:endParaRPr lang="en-IN" b="1" dirty="0" smtClean="0">
              <a:latin typeface="Arial Narrow" panose="020B0606020202030204" pitchFamily="34" charset="0"/>
            </a:endParaRPr>
          </a:p>
          <a:p>
            <a:r>
              <a:rPr lang="en-IN" b="1" dirty="0">
                <a:latin typeface="Arial Narrow" panose="020B0606020202030204" pitchFamily="34" charset="0"/>
              </a:rPr>
              <a:t>Turn Off Airplane Mode</a:t>
            </a:r>
            <a:r>
              <a:rPr lang="en-IN" dirty="0">
                <a:latin typeface="Arial Narrow" panose="020B0606020202030204" pitchFamily="34" charset="0"/>
              </a:rPr>
              <a:t> </a:t>
            </a:r>
            <a:endParaRPr lang="en-IN" dirty="0" smtClean="0">
              <a:latin typeface="Arial Narrow" panose="020B0606020202030204" pitchFamily="34" charset="0"/>
            </a:endParaRPr>
          </a:p>
          <a:p>
            <a:r>
              <a:rPr lang="en-IN" b="1" dirty="0">
                <a:latin typeface="Arial Narrow" panose="020B0606020202030204" pitchFamily="34" charset="0"/>
              </a:rPr>
              <a:t>Restart Windows Explorer </a:t>
            </a:r>
            <a:endParaRPr lang="en-IN" b="1" dirty="0" smtClean="0">
              <a:latin typeface="Arial Narrow" panose="020B0606020202030204" pitchFamily="34" charset="0"/>
            </a:endParaRPr>
          </a:p>
          <a:p>
            <a:r>
              <a:rPr lang="en-IN" b="1" dirty="0">
                <a:latin typeface="Arial Narrow" panose="020B0606020202030204" pitchFamily="34" charset="0"/>
              </a:rPr>
              <a:t>Forgot Saved Wireless Network </a:t>
            </a:r>
            <a:endParaRPr lang="en-IN" b="1" dirty="0" smtClean="0">
              <a:latin typeface="Arial Narrow" panose="020B0606020202030204" pitchFamily="34" charset="0"/>
            </a:endParaRPr>
          </a:p>
          <a:p>
            <a:r>
              <a:rPr lang="en-IN" b="1" dirty="0">
                <a:latin typeface="Arial Narrow" panose="020B0606020202030204" pitchFamily="34" charset="0"/>
              </a:rPr>
              <a:t>Restart Your Router </a:t>
            </a:r>
            <a:endParaRPr lang="en-IN" b="1" dirty="0" smtClean="0">
              <a:latin typeface="Arial Narrow" panose="020B0606020202030204" pitchFamily="34" charset="0"/>
            </a:endParaRPr>
          </a:p>
          <a:p>
            <a:r>
              <a:rPr lang="en-IN" b="1" dirty="0">
                <a:latin typeface="Arial Narrow" panose="020B0606020202030204" pitchFamily="34" charset="0"/>
              </a:rPr>
              <a:t>Reduce Wireless Signal </a:t>
            </a:r>
            <a:r>
              <a:rPr lang="en-IN" b="1" dirty="0" smtClean="0">
                <a:latin typeface="Arial Narrow" panose="020B0606020202030204" pitchFamily="34" charset="0"/>
              </a:rPr>
              <a:t>Interference</a:t>
            </a:r>
          </a:p>
          <a:p>
            <a:r>
              <a:rPr lang="en-IN" b="1" dirty="0">
                <a:latin typeface="Arial Narrow" panose="020B0606020202030204" pitchFamily="34" charset="0"/>
              </a:rPr>
              <a:t>Windows Services</a:t>
            </a:r>
            <a:r>
              <a:rPr lang="en-IN" dirty="0">
                <a:latin typeface="Arial Narrow" panose="020B0606020202030204" pitchFamily="34" charset="0"/>
              </a:rPr>
              <a:t>  - Renew Your IP Address</a:t>
            </a:r>
            <a:endParaRPr lang="en-IN" b="1" dirty="0" smtClean="0">
              <a:latin typeface="Arial Narrow" panose="020B0606020202030204" pitchFamily="34" charset="0"/>
            </a:endParaRPr>
          </a:p>
        </p:txBody>
      </p:sp>
    </p:spTree>
    <p:extLst>
      <p:ext uri="{BB962C8B-B14F-4D97-AF65-F5344CB8AC3E}">
        <p14:creationId xmlns:p14="http://schemas.microsoft.com/office/powerpoint/2010/main" val="2592672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450" y="2364375"/>
            <a:ext cx="6061165" cy="1200329"/>
          </a:xfrm>
          <a:prstGeom prst="rect">
            <a:avLst/>
          </a:prstGeom>
          <a:noFill/>
        </p:spPr>
        <p:txBody>
          <a:bodyPr wrap="square" rtlCol="0">
            <a:spAutoFit/>
          </a:bodyPr>
          <a:lstStyle/>
          <a:p>
            <a:r>
              <a:rPr lang="en-GB" sz="7200" dirty="0" smtClean="0">
                <a:latin typeface="AardvarkBold" panose="020B0800000000000000" pitchFamily="34" charset="0"/>
              </a:rPr>
              <a:t>THANK YOU </a:t>
            </a:r>
            <a:endParaRPr lang="en-IN" sz="7200" dirty="0"/>
          </a:p>
        </p:txBody>
      </p:sp>
      <p:sp>
        <p:nvSpPr>
          <p:cNvPr id="3" name="TextBox 2"/>
          <p:cNvSpPr txBox="1"/>
          <p:nvPr/>
        </p:nvSpPr>
        <p:spPr>
          <a:xfrm>
            <a:off x="8138161" y="4598126"/>
            <a:ext cx="2743059" cy="1200329"/>
          </a:xfrm>
          <a:prstGeom prst="rect">
            <a:avLst/>
          </a:prstGeom>
          <a:noFill/>
        </p:spPr>
        <p:txBody>
          <a:bodyPr wrap="none" rtlCol="0">
            <a:spAutoFit/>
          </a:bodyPr>
          <a:lstStyle/>
          <a:p>
            <a:r>
              <a:rPr lang="en-GB" b="1" dirty="0" smtClean="0">
                <a:latin typeface="Arial Narrow" panose="020B0606020202030204" pitchFamily="34" charset="0"/>
              </a:rPr>
              <a:t>By :- </a:t>
            </a:r>
          </a:p>
          <a:p>
            <a:r>
              <a:rPr lang="en-GB" b="1" dirty="0">
                <a:latin typeface="Arial Narrow" panose="020B0606020202030204" pitchFamily="34" charset="0"/>
              </a:rPr>
              <a:t> </a:t>
            </a:r>
            <a:r>
              <a:rPr lang="en-GB" b="1" dirty="0" smtClean="0">
                <a:latin typeface="Arial Narrow" panose="020B0606020202030204" pitchFamily="34" charset="0"/>
              </a:rPr>
              <a:t>       Naveen Mittal</a:t>
            </a:r>
          </a:p>
          <a:p>
            <a:r>
              <a:rPr lang="en-GB" b="1" dirty="0">
                <a:latin typeface="Arial Narrow" panose="020B0606020202030204" pitchFamily="34" charset="0"/>
              </a:rPr>
              <a:t> </a:t>
            </a:r>
            <a:r>
              <a:rPr lang="en-GB" b="1" dirty="0" smtClean="0">
                <a:latin typeface="Arial Narrow" panose="020B0606020202030204" pitchFamily="34" charset="0"/>
              </a:rPr>
              <a:t>       9837232876</a:t>
            </a:r>
          </a:p>
          <a:p>
            <a:r>
              <a:rPr lang="en-GB" b="1" dirty="0">
                <a:latin typeface="Arial Narrow" panose="020B0606020202030204" pitchFamily="34" charset="0"/>
              </a:rPr>
              <a:t> </a:t>
            </a:r>
            <a:r>
              <a:rPr lang="en-GB" b="1" dirty="0" smtClean="0">
                <a:latin typeface="Arial Narrow" panose="020B0606020202030204" pitchFamily="34" charset="0"/>
              </a:rPr>
              <a:t>        naveen@hawktek.co.in</a:t>
            </a:r>
            <a:endParaRPr lang="en-IN" b="1" dirty="0">
              <a:latin typeface="Arial Narrow" panose="020B0606020202030204" pitchFamily="34" charset="0"/>
            </a:endParaRPr>
          </a:p>
        </p:txBody>
      </p:sp>
    </p:spTree>
    <p:extLst>
      <p:ext uri="{BB962C8B-B14F-4D97-AF65-F5344CB8AC3E}">
        <p14:creationId xmlns:p14="http://schemas.microsoft.com/office/powerpoint/2010/main" val="135955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smtClean="0">
                <a:latin typeface="Arial Narrow" panose="020B0606020202030204" pitchFamily="34" charset="0"/>
              </a:rPr>
              <a:t>WIRED | WIRELESS | VIRTUAL LAN </a:t>
            </a:r>
            <a:endParaRPr lang="en-IN"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IN" b="1" u="sng" dirty="0">
                <a:latin typeface="Arial Narrow" panose="020B0606020202030204" pitchFamily="34" charset="0"/>
              </a:rPr>
              <a:t>WIRED LAN </a:t>
            </a:r>
            <a:endParaRPr lang="en-IN" dirty="0">
              <a:latin typeface="Arial Narrow" panose="020B0606020202030204" pitchFamily="34" charset="0"/>
            </a:endParaRPr>
          </a:p>
          <a:p>
            <a:pPr algn="just"/>
            <a:r>
              <a:rPr lang="en-IN" dirty="0">
                <a:latin typeface="Arial Narrow" panose="020B0606020202030204" pitchFamily="34" charset="0"/>
              </a:rPr>
              <a:t>A wired LAN uses switches and Ethernet cabling to connect endpoints, servers and </a:t>
            </a:r>
            <a:r>
              <a:rPr lang="en-IN" dirty="0" err="1">
                <a:latin typeface="Arial Narrow" panose="020B0606020202030204" pitchFamily="34" charset="0"/>
              </a:rPr>
              <a:t>IoT</a:t>
            </a:r>
            <a:r>
              <a:rPr lang="en-IN" dirty="0">
                <a:latin typeface="Arial Narrow" panose="020B0606020202030204" pitchFamily="34" charset="0"/>
              </a:rPr>
              <a:t> devices to the corporate network. For small businesses with only a handful of devices, a wired LAN can consist of a single unmanaged LAN switch with enough Ethernet ports to interconnect all devices</a:t>
            </a:r>
            <a:r>
              <a:rPr lang="en-IN" dirty="0" smtClean="0">
                <a:latin typeface="Arial Narrow" panose="020B0606020202030204" pitchFamily="34" charset="0"/>
              </a:rPr>
              <a:t>.</a:t>
            </a:r>
            <a:endParaRPr lang="en-IN" dirty="0">
              <a:latin typeface="Arial Narrow" panose="020B0606020202030204" pitchFamily="34" charset="0"/>
            </a:endParaRPr>
          </a:p>
        </p:txBody>
      </p:sp>
    </p:spTree>
    <p:extLst>
      <p:ext uri="{BB962C8B-B14F-4D97-AF65-F5344CB8AC3E}">
        <p14:creationId xmlns:p14="http://schemas.microsoft.com/office/powerpoint/2010/main" val="4037436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smtClean="0">
                <a:latin typeface="Arial Narrow" panose="020B0606020202030204" pitchFamily="34" charset="0"/>
              </a:rPr>
              <a:t>WIRED | WIRELESS | VIRTUAL LAN </a:t>
            </a:r>
            <a:endParaRPr lang="en-IN" dirty="0">
              <a:latin typeface="Arial Narrow" panose="020B0606020202030204" pitchFamily="34" charset="0"/>
            </a:endParaRPr>
          </a:p>
        </p:txBody>
      </p:sp>
      <p:sp>
        <p:nvSpPr>
          <p:cNvPr id="3" name="Content Placeholder 2"/>
          <p:cNvSpPr>
            <a:spLocks noGrp="1"/>
          </p:cNvSpPr>
          <p:nvPr>
            <p:ph idx="1"/>
          </p:nvPr>
        </p:nvSpPr>
        <p:spPr/>
        <p:txBody>
          <a:bodyPr>
            <a:normAutofit fontScale="85000" lnSpcReduction="20000"/>
          </a:bodyPr>
          <a:lstStyle/>
          <a:p>
            <a:pPr algn="just"/>
            <a:r>
              <a:rPr lang="en-IN" b="1" u="sng" dirty="0">
                <a:latin typeface="Arial Narrow" panose="020B0606020202030204" pitchFamily="34" charset="0"/>
              </a:rPr>
              <a:t>WIRELESS LAN </a:t>
            </a:r>
            <a:endParaRPr lang="en-IN" dirty="0">
              <a:latin typeface="Arial Narrow" panose="020B0606020202030204" pitchFamily="34" charset="0"/>
            </a:endParaRPr>
          </a:p>
          <a:p>
            <a:pPr algn="just"/>
            <a:r>
              <a:rPr lang="en-IN" dirty="0">
                <a:latin typeface="Arial Narrow" panose="020B0606020202030204" pitchFamily="34" charset="0"/>
              </a:rPr>
              <a:t>A wireless LAN (WLAN) enables devices to connect to the network without the need for physical cables. Wireless LANs send data over radio waves using wireless network technology. This type of LAN is frequently seen in homes, workplaces, coffee shops and restaurants where mobility is crucial. WLANs enable networked devices, such as computers, </a:t>
            </a:r>
            <a:r>
              <a:rPr lang="en-IN" dirty="0" err="1">
                <a:latin typeface="Arial Narrow" panose="020B0606020202030204" pitchFamily="34" charset="0"/>
              </a:rPr>
              <a:t>cellphones</a:t>
            </a:r>
            <a:r>
              <a:rPr lang="en-IN" dirty="0">
                <a:latin typeface="Arial Narrow" panose="020B0606020202030204" pitchFamily="34" charset="0"/>
              </a:rPr>
              <a:t> and tablets, to connect to the internet or other shared resources.</a:t>
            </a:r>
          </a:p>
          <a:p>
            <a:pPr algn="just"/>
            <a:r>
              <a:rPr lang="en-IN" dirty="0">
                <a:latin typeface="Arial Narrow" panose="020B0606020202030204" pitchFamily="34" charset="0"/>
              </a:rPr>
              <a:t>Wireless LANs use the IEEE 802.11 specification to transport data between end devices and the network using wireless spectrum. In many situations, a WLAN is preferable to a wired LAN connection because of its flexibility and cost savings, as it isn't necessary to run cabling throughout a building. Companies assessing WLANs as a primary means of connectivity often have users who rely exclusively on smartphones, tablets and other mobile devices.</a:t>
            </a:r>
          </a:p>
          <a:p>
            <a:pPr algn="just"/>
            <a:endParaRPr lang="en-IN" dirty="0"/>
          </a:p>
        </p:txBody>
      </p:sp>
    </p:spTree>
    <p:extLst>
      <p:ext uri="{BB962C8B-B14F-4D97-AF65-F5344CB8AC3E}">
        <p14:creationId xmlns:p14="http://schemas.microsoft.com/office/powerpoint/2010/main" val="1830521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smtClean="0">
                <a:latin typeface="Arial Narrow" panose="020B0606020202030204" pitchFamily="34" charset="0"/>
              </a:rPr>
              <a:t>WIRED | WIRELESS | VIRTUAL LAN </a:t>
            </a:r>
            <a:endParaRPr lang="en-IN" dirty="0">
              <a:latin typeface="Arial Narrow" panose="020B0606020202030204" pitchFamily="34" charset="0"/>
            </a:endParaRPr>
          </a:p>
        </p:txBody>
      </p:sp>
      <p:sp>
        <p:nvSpPr>
          <p:cNvPr id="3" name="Content Placeholder 2"/>
          <p:cNvSpPr>
            <a:spLocks noGrp="1"/>
          </p:cNvSpPr>
          <p:nvPr>
            <p:ph idx="1"/>
          </p:nvPr>
        </p:nvSpPr>
        <p:spPr>
          <a:xfrm>
            <a:off x="1295401" y="2155371"/>
            <a:ext cx="9601196" cy="3720497"/>
          </a:xfrm>
        </p:spPr>
        <p:txBody>
          <a:bodyPr>
            <a:normAutofit fontScale="70000" lnSpcReduction="20000"/>
          </a:bodyPr>
          <a:lstStyle/>
          <a:p>
            <a:pPr algn="just"/>
            <a:r>
              <a:rPr lang="en-IN" b="1" u="sng" dirty="0">
                <a:latin typeface="Arial Narrow" panose="020B0606020202030204" pitchFamily="34" charset="0"/>
              </a:rPr>
              <a:t>VIRTUAL LAN </a:t>
            </a:r>
            <a:endParaRPr lang="en-IN" dirty="0">
              <a:latin typeface="Arial Narrow" panose="020B0606020202030204" pitchFamily="34" charset="0"/>
            </a:endParaRPr>
          </a:p>
          <a:p>
            <a:pPr algn="just"/>
            <a:r>
              <a:rPr lang="en-IN" dirty="0">
                <a:latin typeface="Arial Narrow" panose="020B0606020202030204" pitchFamily="34" charset="0"/>
              </a:rPr>
              <a:t>Larger LANs that connect thousands of devices require additional hardware, software and configuration steps to ensure the network is performing optimally. This is where the concept of virtual LANs (VLANs) comes into play.</a:t>
            </a:r>
          </a:p>
          <a:p>
            <a:pPr algn="just"/>
            <a:r>
              <a:rPr lang="en-IN" dirty="0">
                <a:latin typeface="Arial Narrow" panose="020B0606020202030204" pitchFamily="34" charset="0"/>
              </a:rPr>
              <a:t>Because an Ethernet LAN is a shared medium, if an organization has too many devices connected to a single LAN, the amount of broadcast traffic, which is heard by all devices on the LAN, can create congestion and bottlenecks. To alleviate the amount of broadcast traffic being sent and received on a LAN, the network can be broken into multiple VLANs. This condenses the broadcast traffic so it's only heard by other devices within that VLAN -- not the entire network. This eliminates much of the broadcast overhead that can lead to performance problems.</a:t>
            </a:r>
          </a:p>
          <a:p>
            <a:pPr algn="just"/>
            <a:r>
              <a:rPr lang="en-IN" dirty="0">
                <a:latin typeface="Arial Narrow" panose="020B0606020202030204" pitchFamily="34" charset="0"/>
              </a:rPr>
              <a:t>Although VLANs can help reduce broadcast congestion issues, they create another problem. When devices on different VLANs need to talk to each other, an L3 switch is required to transmit and receive traffic between the two LANs. This is known as inter-VLAN routing. Additionally, because large enterprise networks are almost always broken up into hundreds of VLANs, they require routers to be deployed throughout parts of the overall network. Today, vendors integrate L3 routing capabilities into network switches to create an L3 switch. Thus, an L3 switch can perform both switching and inter-VLAN routing functions on a single appliance.</a:t>
            </a:r>
          </a:p>
        </p:txBody>
      </p:sp>
    </p:spTree>
    <p:extLst>
      <p:ext uri="{BB962C8B-B14F-4D97-AF65-F5344CB8AC3E}">
        <p14:creationId xmlns:p14="http://schemas.microsoft.com/office/powerpoint/2010/main" val="150249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a:latin typeface="Arial Narrow" panose="020B0606020202030204" pitchFamily="34" charset="0"/>
              </a:rPr>
              <a:t>SETTING UP A BASIC </a:t>
            </a:r>
            <a:r>
              <a:rPr lang="en-IN" b="1" u="sng" dirty="0" smtClean="0">
                <a:latin typeface="Arial Narrow" panose="020B0606020202030204" pitchFamily="34" charset="0"/>
              </a:rPr>
              <a:t>LAN</a:t>
            </a:r>
            <a:endParaRPr lang="en-IN" dirty="0">
              <a:latin typeface="Arial Narrow" panose="020B0606020202030204" pitchFamily="34" charset="0"/>
            </a:endParaRPr>
          </a:p>
        </p:txBody>
      </p:sp>
      <p:sp>
        <p:nvSpPr>
          <p:cNvPr id="3" name="Content Placeholder 2"/>
          <p:cNvSpPr>
            <a:spLocks noGrp="1"/>
          </p:cNvSpPr>
          <p:nvPr>
            <p:ph idx="1"/>
          </p:nvPr>
        </p:nvSpPr>
        <p:spPr>
          <a:xfrm>
            <a:off x="1295401" y="2142309"/>
            <a:ext cx="9601196" cy="3733559"/>
          </a:xfrm>
        </p:spPr>
        <p:txBody>
          <a:bodyPr>
            <a:normAutofit fontScale="85000" lnSpcReduction="10000"/>
          </a:bodyPr>
          <a:lstStyle/>
          <a:p>
            <a:pPr algn="just"/>
            <a:r>
              <a:rPr lang="en-IN" dirty="0">
                <a:latin typeface="Arial Narrow" panose="020B0606020202030204" pitchFamily="34" charset="0"/>
              </a:rPr>
              <a:t>Operating systems, such as Microsoft Windows, Linux, </a:t>
            </a:r>
            <a:r>
              <a:rPr lang="en-IN" dirty="0" err="1">
                <a:latin typeface="Arial Narrow" panose="020B0606020202030204" pitchFamily="34" charset="0"/>
              </a:rPr>
              <a:t>macOS</a:t>
            </a:r>
            <a:r>
              <a:rPr lang="en-IN" dirty="0">
                <a:latin typeface="Arial Narrow" panose="020B0606020202030204" pitchFamily="34" charset="0"/>
              </a:rPr>
              <a:t> X, Android and iOS, have IP version 4 and IPv6 networking capabilities incorporated into them. Additionally, essentially all PC, tablet and smartphone hardware come with an Ethernet port, Wi-Fi chip or both. This means that, as long as the network administrator has a relatively up-to-date laptop or desktop PC, it's fairly straightforward to network machines together onto a wired or wireless LAN.</a:t>
            </a:r>
          </a:p>
          <a:p>
            <a:pPr algn="just"/>
            <a:r>
              <a:rPr lang="en-IN" dirty="0">
                <a:latin typeface="Arial Narrow" panose="020B0606020202030204" pitchFamily="34" charset="0"/>
              </a:rPr>
              <a:t>Setup of a simple wired LAN requires an administrator to connect the end device to a LAN switch using a twisted-pair Ethernet cable. Once connected, the devices can communicate with each other on the same physical LAN or VLAN.</a:t>
            </a:r>
          </a:p>
          <a:p>
            <a:pPr algn="just"/>
            <a:r>
              <a:rPr lang="en-IN" dirty="0">
                <a:latin typeface="Arial Narrow" panose="020B0606020202030204" pitchFamily="34" charset="0"/>
              </a:rPr>
              <a:t>To set up a wireless network, the administrator needs a WAP. The WAP can be configured to broadcast a network service set identifier and require devices to authenticate to the network using one of several Wi-Fi authentication techniques. Popular authentication options include Wi-Fi Protected Access 2 pre-shared key and WPA2 Enterprise.</a:t>
            </a:r>
          </a:p>
        </p:txBody>
      </p:sp>
    </p:spTree>
    <p:extLst>
      <p:ext uri="{BB962C8B-B14F-4D97-AF65-F5344CB8AC3E}">
        <p14:creationId xmlns:p14="http://schemas.microsoft.com/office/powerpoint/2010/main" val="106072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a:latin typeface="Arial Narrow" panose="020B0606020202030204" pitchFamily="34" charset="0"/>
              </a:rPr>
              <a:t>THE BENEFITS OF USING LAN</a:t>
            </a:r>
            <a:endParaRPr lang="en-IN" dirty="0">
              <a:latin typeface="Arial Narrow" panose="020B0606020202030204" pitchFamily="34" charset="0"/>
            </a:endParaRPr>
          </a:p>
        </p:txBody>
      </p:sp>
      <p:sp>
        <p:nvSpPr>
          <p:cNvPr id="3" name="Content Placeholder 2"/>
          <p:cNvSpPr>
            <a:spLocks noGrp="1"/>
          </p:cNvSpPr>
          <p:nvPr>
            <p:ph idx="1"/>
          </p:nvPr>
        </p:nvSpPr>
        <p:spPr>
          <a:xfrm>
            <a:off x="1295402" y="2664823"/>
            <a:ext cx="9601196" cy="3304903"/>
          </a:xfrm>
        </p:spPr>
        <p:txBody>
          <a:bodyPr>
            <a:normAutofit/>
          </a:bodyPr>
          <a:lstStyle/>
          <a:p>
            <a:r>
              <a:rPr lang="en-IN" b="1" dirty="0">
                <a:latin typeface="Arial Narrow" panose="020B0606020202030204" pitchFamily="34" charset="0"/>
              </a:rPr>
              <a:t>Centralized access to resources.</a:t>
            </a:r>
            <a:r>
              <a:rPr lang="en-IN" dirty="0">
                <a:latin typeface="Arial Narrow" panose="020B0606020202030204" pitchFamily="34" charset="0"/>
              </a:rPr>
              <a:t> </a:t>
            </a:r>
            <a:endParaRPr lang="en-IN" dirty="0" smtClean="0">
              <a:latin typeface="Arial Narrow" panose="020B0606020202030204" pitchFamily="34" charset="0"/>
            </a:endParaRPr>
          </a:p>
          <a:p>
            <a:r>
              <a:rPr lang="en-IN" b="1" dirty="0">
                <a:latin typeface="Arial Narrow" panose="020B0606020202030204" pitchFamily="34" charset="0"/>
              </a:rPr>
              <a:t>Efficient communication</a:t>
            </a:r>
            <a:r>
              <a:rPr lang="en-IN" dirty="0">
                <a:latin typeface="Arial Narrow" panose="020B0606020202030204" pitchFamily="34" charset="0"/>
              </a:rPr>
              <a:t>. </a:t>
            </a:r>
            <a:endParaRPr lang="en-IN" dirty="0" smtClean="0">
              <a:latin typeface="Arial Narrow" panose="020B0606020202030204" pitchFamily="34" charset="0"/>
            </a:endParaRPr>
          </a:p>
          <a:p>
            <a:r>
              <a:rPr lang="en-IN" b="1" dirty="0" smtClean="0">
                <a:latin typeface="Arial Narrow" panose="020B0606020202030204" pitchFamily="34" charset="0"/>
              </a:rPr>
              <a:t>Shared </a:t>
            </a:r>
            <a:r>
              <a:rPr lang="en-IN" b="1" dirty="0">
                <a:latin typeface="Arial Narrow" panose="020B0606020202030204" pitchFamily="34" charset="0"/>
              </a:rPr>
              <a:t>internet connection.</a:t>
            </a:r>
            <a:r>
              <a:rPr lang="en-IN" dirty="0">
                <a:latin typeface="Arial Narrow" panose="020B0606020202030204" pitchFamily="34" charset="0"/>
              </a:rPr>
              <a:t> </a:t>
            </a:r>
            <a:endParaRPr lang="en-IN" dirty="0" smtClean="0">
              <a:latin typeface="Arial Narrow" panose="020B0606020202030204" pitchFamily="34" charset="0"/>
            </a:endParaRPr>
          </a:p>
          <a:p>
            <a:r>
              <a:rPr lang="en-IN" b="1" dirty="0" smtClean="0">
                <a:latin typeface="Arial Narrow" panose="020B0606020202030204" pitchFamily="34" charset="0"/>
              </a:rPr>
              <a:t>Data </a:t>
            </a:r>
            <a:r>
              <a:rPr lang="en-IN" b="1" dirty="0">
                <a:latin typeface="Arial Narrow" panose="020B0606020202030204" pitchFamily="34" charset="0"/>
              </a:rPr>
              <a:t>protection.</a:t>
            </a:r>
            <a:r>
              <a:rPr lang="en-IN" dirty="0">
                <a:latin typeface="Arial Narrow" panose="020B0606020202030204" pitchFamily="34" charset="0"/>
              </a:rPr>
              <a:t> </a:t>
            </a:r>
            <a:endParaRPr lang="en-IN" dirty="0" smtClean="0">
              <a:latin typeface="Arial Narrow" panose="020B0606020202030204" pitchFamily="34" charset="0"/>
            </a:endParaRPr>
          </a:p>
          <a:p>
            <a:r>
              <a:rPr lang="en-IN" b="1" dirty="0" smtClean="0">
                <a:latin typeface="Arial Narrow" panose="020B0606020202030204" pitchFamily="34" charset="0"/>
              </a:rPr>
              <a:t>Fast </a:t>
            </a:r>
            <a:r>
              <a:rPr lang="en-IN" b="1" dirty="0" smtClean="0">
                <a:latin typeface="Arial Narrow" panose="020B0606020202030204" pitchFamily="34" charset="0"/>
              </a:rPr>
              <a:t>communication</a:t>
            </a:r>
            <a:endParaRPr lang="en-IN" dirty="0" smtClean="0">
              <a:latin typeface="Arial Narrow" panose="020B0606020202030204" pitchFamily="34" charset="0"/>
            </a:endParaRPr>
          </a:p>
        </p:txBody>
      </p:sp>
    </p:spTree>
    <p:extLst>
      <p:ext uri="{BB962C8B-B14F-4D97-AF65-F5344CB8AC3E}">
        <p14:creationId xmlns:p14="http://schemas.microsoft.com/office/powerpoint/2010/main" val="3080309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383</TotalTime>
  <Words>2163</Words>
  <Application>Microsoft Office PowerPoint</Application>
  <PresentationFormat>Widescreen</PresentationFormat>
  <Paragraphs>266</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AardvarkBold</vt:lpstr>
      <vt:lpstr>Adobe Garamond Pro Bold</vt:lpstr>
      <vt:lpstr>Arial</vt:lpstr>
      <vt:lpstr>Arial Narrow</vt:lpstr>
      <vt:lpstr>Calibri</vt:lpstr>
      <vt:lpstr>Garamond</vt:lpstr>
      <vt:lpstr>Times New Roman</vt:lpstr>
      <vt:lpstr>Organic</vt:lpstr>
      <vt:lpstr>UNDERSTAND &amp; TROUBLESHOOT</vt:lpstr>
      <vt:lpstr>PowerPoint Presentation</vt:lpstr>
      <vt:lpstr>NETWORKING – LAN  </vt:lpstr>
      <vt:lpstr>HOW DOES A LAN WORK ?</vt:lpstr>
      <vt:lpstr>WIRED | WIRELESS | VIRTUAL LAN </vt:lpstr>
      <vt:lpstr>WIRED | WIRELESS | VIRTUAL LAN </vt:lpstr>
      <vt:lpstr>WIRED | WIRELESS | VIRTUAL LAN </vt:lpstr>
      <vt:lpstr>SETTING UP A BASIC LAN</vt:lpstr>
      <vt:lpstr>THE BENEFITS OF USING LAN</vt:lpstr>
      <vt:lpstr>NETWORKING  LAN CABLE AND CONNECTORS</vt:lpstr>
      <vt:lpstr>RJ45 CONNECTOR</vt:lpstr>
      <vt:lpstr>PowerPoint Presentation</vt:lpstr>
      <vt:lpstr>PowerPoint Presentation</vt:lpstr>
      <vt:lpstr>PowerPoint Presentation</vt:lpstr>
      <vt:lpstr>TYPES OF FIBER OPTICS</vt:lpstr>
      <vt:lpstr>TYPES OF FIBER OPTICS</vt:lpstr>
      <vt:lpstr>NETWORKING – WAN </vt:lpstr>
      <vt:lpstr>WHAT IS A WIDE AREA NETWORK  (WAN)?</vt:lpstr>
      <vt:lpstr>TYPE OF WIDE AREA NETWORK  (WAN)</vt:lpstr>
      <vt:lpstr>PRINTER SHARING IN NETWORK</vt:lpstr>
      <vt:lpstr>USING CONTROL PANEL</vt:lpstr>
      <vt:lpstr>USING DEVICE AND PRINTERS</vt:lpstr>
      <vt:lpstr>USING ADD PRINTERS  Client Computer</vt:lpstr>
      <vt:lpstr>USING ADD PRINTERS  Client Computer</vt:lpstr>
      <vt:lpstr>USING ADD PRINTERS  Client Computer</vt:lpstr>
      <vt:lpstr>USING ADD PRINTERS  Client Computer</vt:lpstr>
      <vt:lpstr>DATA BACKUP </vt:lpstr>
      <vt:lpstr>PowerPoint Presentation</vt:lpstr>
      <vt:lpstr>SERVERS</vt:lpstr>
      <vt:lpstr>WHAT IS SERVER </vt:lpstr>
      <vt:lpstr>TYPES OF SERVERS </vt:lpstr>
      <vt:lpstr>DATA CENTERS </vt:lpstr>
      <vt:lpstr>PowerPoint Presentation</vt:lpstr>
      <vt:lpstr>TROUBLESHOOTING PROBLEMS OF LAPTOPS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FIX A LAPTOP THAT WON’T CONNECT TO WI-FI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&amp; TROUBLESHOOT</dc:title>
  <dc:creator>NAVEEN</dc:creator>
  <cp:lastModifiedBy>NAVEEN</cp:lastModifiedBy>
  <cp:revision>26</cp:revision>
  <dcterms:created xsi:type="dcterms:W3CDTF">2024-04-22T10:46:44Z</dcterms:created>
  <dcterms:modified xsi:type="dcterms:W3CDTF">2024-04-23T13:16:36Z</dcterms:modified>
</cp:coreProperties>
</file>